
<file path=[Content_Types].xml><?xml version="1.0" encoding="utf-8"?>
<Types xmlns="http://schemas.openxmlformats.org/package/2006/content-types">
  <Override PartName="/ppt/slideMasters/slideMaster3.xml" ContentType="application/vnd.openxmlformats-officedocument.presentationml.slideMaster+xml"/>
  <Override PartName="/ppt/theme/theme5.xml" ContentType="application/vnd.openxmlformats-officedocument.theme+xml"/>
  <Override PartName="/ppt/slideLayouts/slideLayout57.xml" ContentType="application/vnd.openxmlformats-officedocument.presentationml.slideLayout+xml"/>
  <Override PartName="/ppt/notesSlides/notesSlide2.xml" ContentType="application/vnd.openxmlformats-officedocument.presentationml.notesSlide+xml"/>
  <Override PartName="/ppt/slides/slide36.xml" ContentType="application/vnd.openxmlformats-officedocument.presentationml.slide+xml"/>
  <Override PartName="/ppt/slideLayouts/slideLayout46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82.xml" ContentType="application/vnd.openxmlformats-officedocument.presentationml.slideLayout+xml"/>
  <Override PartName="/ppt/notesSlides/notesSlide27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71.xml" ContentType="application/vnd.openxmlformats-officedocument.presentationml.slideLayout+xml"/>
  <Override PartName="/ppt/notesSlides/notesSlide16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2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notesSlides/notesSlide23.xml" ContentType="application/vnd.openxmlformats-officedocument.presentationml.notesSlide+xml"/>
  <Override PartName="/ppt/slideMasters/slideMaster8.xml" ContentType="application/vnd.openxmlformats-officedocument.presentationml.slideMaster+xml"/>
  <Override PartName="/ppt/notesSlides/notesSlide12.xml" ContentType="application/vnd.openxmlformats-officedocument.presentationml.notesSlide+xml"/>
  <Override PartName="/ppt/notesSlides/notesSlide7.xml" ContentType="application/vnd.openxmlformats-officedocument.presentationml.notesSlide+xml"/>
  <Override PartName="/ppt/slideMasters/slideMaster4.xml" ContentType="application/vnd.openxmlformats-officedocument.presentationml.slideMaster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theme/theme6.xml" ContentType="application/vnd.openxmlformats-officedocument.theme+xml"/>
  <Override PartName="/ppt/slideLayouts/slideLayout69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98.xml" ContentType="application/vnd.openxmlformats-officedocument.presentationml.slideLayout+xml"/>
  <Override PartName="/ppt/theme/theme10.xml" ContentType="application/vnd.openxmlformats-officedocument.them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76.xml" ContentType="application/vnd.openxmlformats-officedocument.presentationml.slideLayout+xml"/>
  <Default Extension="png" ContentType="image/png"/>
  <Override PartName="/ppt/notesSlides/notesSlide3.xml" ContentType="application/vnd.openxmlformats-officedocument.presentationml.notes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33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90.xml" ContentType="application/vnd.openxmlformats-officedocument.presentationml.slideLayout+xml"/>
  <Override PartName="/ppt/notesSlides/notesSlide1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22.xml" ContentType="application/vnd.openxmlformats-officedocument.presentationml.slide+xml"/>
  <Override PartName="/ppt/slideLayouts/slideLayout14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103.xml" ContentType="application/vnd.openxmlformats-officedocument.presentationml.slideLayout+xml"/>
  <Override PartName="/ppt/notesSlides/notesSlide24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Layouts/slideLayout21.xml" ContentType="application/vnd.openxmlformats-officedocument.presentationml.slideLayout+xml"/>
  <Override PartName="/ppt/slideLayouts/slideLayout50.xml" ContentType="application/vnd.openxmlformats-officedocument.presentationml.slideLayout+xml"/>
  <Override PartName="/ppt/notesSlides/notesSlide13.xml" ContentType="application/vnd.openxmlformats-officedocument.presentationml.notesSlide+xml"/>
  <Override PartName="/ppt/slideMasters/slideMaster9.xml" ContentType="application/vnd.openxmlformats-officedocument.presentationml.slideMaster+xml"/>
  <Override PartName="/ppt/slideLayouts/slideLayout10.xml" ContentType="application/vnd.openxmlformats-officedocument.presentationml.slideLayout+xml"/>
  <Default Extension="gif" ContentType="image/gif"/>
  <Override PartName="/ppt/notesSlides/notesSlide8.xml" ContentType="application/vnd.openxmlformats-officedocument.presentationml.notesSlide+xml"/>
  <Override PartName="/ppt/notesSlides/notesSlide20.xml" ContentType="application/vnd.openxmlformats-officedocument.presentationml.notesSlide+xml"/>
  <Override PartName="/ppt/slideLayouts/slideLayout99.xml" ContentType="application/vnd.openxmlformats-officedocument.presentationml.slideLayout+xml"/>
  <Override PartName="/ppt/slideMasters/slideMaster5.xml" ContentType="application/vnd.openxmlformats-officedocument.presentationml.slideMaster+xml"/>
  <Override PartName="/ppt/slideLayouts/slideLayout59.xml" ContentType="application/vnd.openxmlformats-officedocument.presentationml.slideLayout+xml"/>
  <Override PartName="/ppt/theme/theme7.xml" ContentType="application/vnd.openxmlformats-officedocument.theme+xml"/>
  <Override PartName="/ppt/slideLayouts/slideLayout88.xml" ContentType="application/vnd.openxmlformats-officedocument.presentationml.slideLayout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Default Extension="wmf" ContentType="image/x-wmf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91.xml" ContentType="application/vnd.openxmlformats-officedocument.presentationml.slideLayout+xml"/>
  <Override PartName="/ppt/notesSlides/notesSlide18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Layouts/slideLayout2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80.xml" ContentType="application/vnd.openxmlformats-officedocument.presentationml.slideLayout+xml"/>
  <Override PartName="/ppt/notesSlides/notesSlide25.xml" ContentType="application/vnd.openxmlformats-officedocument.presentationml.notes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slideLayouts/slideLayout40.xml" ContentType="application/vnd.openxmlformats-officedocument.presentationml.slideLayout+xml"/>
  <Override PartName="/ppt/notesSlides/notesSlide14.xml" ContentType="application/vnd.openxmlformats-officedocument.presentationml.notesSlide+xml"/>
  <Override PartName="/ppt/slideLayouts/slideLayout100.xml" ContentType="application/vnd.openxmlformats-officedocument.presentationml.slideLayout+xml"/>
  <Override PartName="/ppt/notesSlides/notesSlide9.xml" ContentType="application/vnd.openxmlformats-officedocument.presentationml.notesSlide+xml"/>
  <Override PartName="/ppt/notesSlides/notesSlide21.xml" ContentType="application/vnd.openxmlformats-officedocument.presentationml.notesSlide+xml"/>
  <Override PartName="/ppt/slideMasters/slideMaster6.xml" ContentType="application/vnd.openxmlformats-officedocument.presentationml.slideMaster+xml"/>
  <Override PartName="/ppt/slideLayouts/slideLayout89.xml" ContentType="application/vnd.openxmlformats-officedocument.presentationml.slideLayout+xml"/>
  <Override PartName="/ppt/theme/theme8.xml" ContentType="application/vnd.openxmlformats-officedocument.them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Layouts/slideLayout9.xml" ContentType="application/vnd.openxmlformats-officedocument.presentationml.slideLayout+xml"/>
  <Override PartName="/ppt/slideLayouts/slideLayout78.xml" ContentType="application/vnd.openxmlformats-officedocument.presentationml.slideLayout+xml"/>
  <Override PartName="/ppt/notesSlides/notesSlide5.xml" ContentType="application/vnd.openxmlformats-officedocument.presentationml.notesSlide+xml"/>
  <Override PartName="/ppt/slideMasters/slideMaster2.xml" ContentType="application/vnd.openxmlformats-officedocument.presentationml.slideMaster+xml"/>
  <Override PartName="/ppt/slides/slide28.xml" ContentType="application/vnd.openxmlformats-officedocument.presentationml.slide+xml"/>
  <Override PartName="/ppt/slideLayouts/slideLayout38.xml" ContentType="application/vnd.openxmlformats-officedocument.presentationml.slideLayout+xml"/>
  <Override PartName="/ppt/theme/theme4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96.xml" ContentType="application/vnd.openxmlformats-officedocument.presentationml.slideLayout+xml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Layouts/slideLayout5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74.xml" ContentType="application/vnd.openxmlformats-officedocument.presentationml.slideLayout+xml"/>
  <Override PartName="/ppt/notesSlides/notesSlide19.xml" ContentType="application/vnd.openxmlformats-officedocument.presentationml.notesSlide+xml"/>
  <Override PartName="/ppt/slides/slide24.xml" ContentType="application/vnd.openxmlformats-officedocument.presentationml.slide+xml"/>
  <Override PartName="/ppt/slides/slide35.xml" ContentType="application/vnd.openxmlformats-officedocument.presentationml.slide+xml"/>
  <Default Extension="jpeg" ContentType="image/jpeg"/>
  <Override PartName="/ppt/slideLayouts/slideLayout16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s/slide13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70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6.xml" ContentType="application/vnd.openxmlformats-officedocument.presentationml.notes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notesSlides/notesSlide22.xml" ContentType="application/vnd.openxmlformats-officedocument.presentationml.notesSlide+xml"/>
  <Override PartName="/ppt/notesSlides/notesSlide11.xml" ContentType="application/vnd.openxmlformats-officedocument.presentationml.notesSlide+xml"/>
  <Override PartName="/ppt/slideMasters/slideMaster7.xml" ContentType="application/vnd.openxmlformats-officedocument.presentationml.slideMaster+xml"/>
  <Override PartName="/ppt/theme/theme9.xml" ContentType="application/vnd.openxmlformats-officedocument.them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Layouts/slideLayout6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s/slide29.xml" ContentType="application/vnd.openxmlformats-officedocument.presentationml.slide+xml"/>
  <Override PartName="/ppt/slideLayouts/slideLayout39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75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  <p:sldMasterId id="2147483684" r:id="rId3"/>
    <p:sldMasterId id="2147483696" r:id="rId4"/>
    <p:sldMasterId id="2147483708" r:id="rId5"/>
    <p:sldMasterId id="2147483720" r:id="rId6"/>
    <p:sldMasterId id="2147483732" r:id="rId7"/>
    <p:sldMasterId id="2147483744" r:id="rId8"/>
    <p:sldMasterId id="2147483781" r:id="rId9"/>
  </p:sldMasterIdLst>
  <p:notesMasterIdLst>
    <p:notesMasterId r:id="rId48"/>
  </p:notesMasterIdLst>
  <p:sldIdLst>
    <p:sldId id="256" r:id="rId10"/>
    <p:sldId id="257" r:id="rId11"/>
    <p:sldId id="291" r:id="rId12"/>
    <p:sldId id="318" r:id="rId13"/>
    <p:sldId id="261" r:id="rId14"/>
    <p:sldId id="265" r:id="rId15"/>
    <p:sldId id="321" r:id="rId16"/>
    <p:sldId id="322" r:id="rId17"/>
    <p:sldId id="359" r:id="rId18"/>
    <p:sldId id="326" r:id="rId19"/>
    <p:sldId id="330" r:id="rId20"/>
    <p:sldId id="351" r:id="rId21"/>
    <p:sldId id="368" r:id="rId22"/>
    <p:sldId id="337" r:id="rId23"/>
    <p:sldId id="360" r:id="rId24"/>
    <p:sldId id="361" r:id="rId25"/>
    <p:sldId id="362" r:id="rId26"/>
    <p:sldId id="364" r:id="rId27"/>
    <p:sldId id="259" r:id="rId28"/>
    <p:sldId id="370" r:id="rId29"/>
    <p:sldId id="371" r:id="rId30"/>
    <p:sldId id="338" r:id="rId31"/>
    <p:sldId id="372" r:id="rId32"/>
    <p:sldId id="374" r:id="rId33"/>
    <p:sldId id="375" r:id="rId34"/>
    <p:sldId id="268" r:id="rId35"/>
    <p:sldId id="281" r:id="rId36"/>
    <p:sldId id="331" r:id="rId37"/>
    <p:sldId id="356" r:id="rId38"/>
    <p:sldId id="357" r:id="rId39"/>
    <p:sldId id="358" r:id="rId40"/>
    <p:sldId id="327" r:id="rId41"/>
    <p:sldId id="328" r:id="rId42"/>
    <p:sldId id="340" r:id="rId43"/>
    <p:sldId id="366" r:id="rId44"/>
    <p:sldId id="373" r:id="rId45"/>
    <p:sldId id="276" r:id="rId46"/>
    <p:sldId id="341" r:id="rId47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4906" autoAdjust="0"/>
  </p:normalViewPr>
  <p:slideViewPr>
    <p:cSldViewPr>
      <p:cViewPr varScale="1">
        <p:scale>
          <a:sx n="63" d="100"/>
          <a:sy n="63" d="100"/>
        </p:scale>
        <p:origin x="-1374" y="-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slide" Target="slides/slide17.xml"/><Relationship Id="rId39" Type="http://schemas.openxmlformats.org/officeDocument/2006/relationships/slide" Target="slides/slide30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2.xml"/><Relationship Id="rId34" Type="http://schemas.openxmlformats.org/officeDocument/2006/relationships/slide" Target="slides/slide25.xml"/><Relationship Id="rId42" Type="http://schemas.openxmlformats.org/officeDocument/2006/relationships/slide" Target="slides/slide33.xml"/><Relationship Id="rId47" Type="http://schemas.openxmlformats.org/officeDocument/2006/relationships/slide" Target="slides/slide38.xml"/><Relationship Id="rId50" Type="http://schemas.openxmlformats.org/officeDocument/2006/relationships/viewProps" Target="viewProps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slide" Target="slides/slide16.xml"/><Relationship Id="rId33" Type="http://schemas.openxmlformats.org/officeDocument/2006/relationships/slide" Target="slides/slide24.xml"/><Relationship Id="rId38" Type="http://schemas.openxmlformats.org/officeDocument/2006/relationships/slide" Target="slides/slide29.xml"/><Relationship Id="rId46" Type="http://schemas.openxmlformats.org/officeDocument/2006/relationships/slide" Target="slides/slide3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7.xml"/><Relationship Id="rId20" Type="http://schemas.openxmlformats.org/officeDocument/2006/relationships/slide" Target="slides/slide11.xml"/><Relationship Id="rId29" Type="http://schemas.openxmlformats.org/officeDocument/2006/relationships/slide" Target="slides/slide20.xml"/><Relationship Id="rId41" Type="http://schemas.openxmlformats.org/officeDocument/2006/relationships/slide" Target="slides/slide32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2.xml"/><Relationship Id="rId24" Type="http://schemas.openxmlformats.org/officeDocument/2006/relationships/slide" Target="slides/slide15.xml"/><Relationship Id="rId32" Type="http://schemas.openxmlformats.org/officeDocument/2006/relationships/slide" Target="slides/slide23.xml"/><Relationship Id="rId37" Type="http://schemas.openxmlformats.org/officeDocument/2006/relationships/slide" Target="slides/slide28.xml"/><Relationship Id="rId40" Type="http://schemas.openxmlformats.org/officeDocument/2006/relationships/slide" Target="slides/slide31.xml"/><Relationship Id="rId45" Type="http://schemas.openxmlformats.org/officeDocument/2006/relationships/slide" Target="slides/slide36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slide" Target="slides/slide19.xml"/><Relationship Id="rId36" Type="http://schemas.openxmlformats.org/officeDocument/2006/relationships/slide" Target="slides/slide27.xml"/><Relationship Id="rId49" Type="http://schemas.openxmlformats.org/officeDocument/2006/relationships/presProps" Target="presProps.xml"/><Relationship Id="rId10" Type="http://schemas.openxmlformats.org/officeDocument/2006/relationships/slide" Target="slides/slide1.xml"/><Relationship Id="rId19" Type="http://schemas.openxmlformats.org/officeDocument/2006/relationships/slide" Target="slides/slide10.xml"/><Relationship Id="rId31" Type="http://schemas.openxmlformats.org/officeDocument/2006/relationships/slide" Target="slides/slide22.xml"/><Relationship Id="rId44" Type="http://schemas.openxmlformats.org/officeDocument/2006/relationships/slide" Target="slides/slide35.xml"/><Relationship Id="rId52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slide" Target="slides/slide18.xml"/><Relationship Id="rId30" Type="http://schemas.openxmlformats.org/officeDocument/2006/relationships/slide" Target="slides/slide21.xml"/><Relationship Id="rId35" Type="http://schemas.openxmlformats.org/officeDocument/2006/relationships/slide" Target="slides/slide26.xml"/><Relationship Id="rId43" Type="http://schemas.openxmlformats.org/officeDocument/2006/relationships/slide" Target="slides/slide34.xml"/><Relationship Id="rId48" Type="http://schemas.openxmlformats.org/officeDocument/2006/relationships/notesMaster" Target="notesMasters/notesMaster1.xml"/><Relationship Id="rId8" Type="http://schemas.openxmlformats.org/officeDocument/2006/relationships/slideMaster" Target="slideMasters/slideMaster8.xml"/><Relationship Id="rId51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1FF27F-29B7-46A0-99BB-00C5914EFCE4}" type="datetimeFigureOut">
              <a:rPr lang="zh-CN" altLang="en-US" smtClean="0"/>
              <a:pPr/>
              <a:t>2013/7/13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B7F491-71B3-4A07-B622-AFC93993366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高效和稳定是</a:t>
            </a:r>
            <a:r>
              <a:rPr lang="en-US" altLang="zh-CN" dirty="0" smtClean="0"/>
              <a:t>Nginx</a:t>
            </a:r>
            <a:r>
              <a:rPr lang="zh-CN" altLang="en-US" dirty="0" smtClean="0"/>
              <a:t>基因，</a:t>
            </a:r>
            <a:r>
              <a:rPr lang="en-US" altLang="zh-CN" dirty="0" err="1" smtClean="0"/>
              <a:t>Tengine</a:t>
            </a:r>
            <a:r>
              <a:rPr lang="zh-CN" altLang="en-US" dirty="0" smtClean="0"/>
              <a:t>是站在巨人的肩上</a:t>
            </a:r>
            <a:endParaRPr lang="en-US" altLang="zh-CN" dirty="0" smtClean="0"/>
          </a:p>
          <a:p>
            <a:r>
              <a:rPr lang="en-US" altLang="zh-CN" dirty="0" err="1" smtClean="0"/>
              <a:t>Tengine</a:t>
            </a:r>
            <a:r>
              <a:rPr lang="zh-CN" altLang="en-US" dirty="0" smtClean="0"/>
              <a:t>除了对</a:t>
            </a:r>
            <a:r>
              <a:rPr lang="en-US" altLang="zh-CN" dirty="0" err="1" smtClean="0"/>
              <a:t>limit_req</a:t>
            </a:r>
            <a:r>
              <a:rPr lang="zh-CN" altLang="en-US" dirty="0" smtClean="0"/>
              <a:t>模块有所增强，内部在也用</a:t>
            </a:r>
            <a:r>
              <a:rPr lang="en-US" altLang="zh-CN" dirty="0" smtClean="0"/>
              <a:t>TMD</a:t>
            </a:r>
          </a:p>
          <a:p>
            <a:r>
              <a:rPr lang="zh-CN" altLang="en-US" dirty="0" smtClean="0"/>
              <a:t>加了很多易用的功能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B7F491-71B3-4A07-B622-AFC939933661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22</a:t>
            </a:r>
            <a:r>
              <a:rPr lang="zh-CN" altLang="en-US" dirty="0" smtClean="0"/>
              <a:t>台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B7F491-71B3-4A07-B622-AFC939933661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在浏览器进行渲染</a:t>
            </a:r>
            <a:endParaRPr lang="en-US" altLang="zh-CN" dirty="0" smtClean="0"/>
          </a:p>
          <a:p>
            <a:r>
              <a:rPr lang="zh-CN" altLang="en-US" dirty="0" smtClean="0"/>
              <a:t>这个跟</a:t>
            </a:r>
            <a:r>
              <a:rPr lang="en-US" altLang="zh-CN" dirty="0" err="1" smtClean="0"/>
              <a:t>lua</a:t>
            </a:r>
            <a:r>
              <a:rPr lang="zh-CN" altLang="en-US" dirty="0" smtClean="0"/>
              <a:t>模块结合看起来不错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B7F491-71B3-4A07-B622-AFC939933661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B7F491-71B3-4A07-B622-AFC939933661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B7F491-71B3-4A07-B622-AFC939933661}" type="slidenum">
              <a:rPr lang="zh-CN" altLang="en-US" smtClean="0"/>
              <a:pPr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B7F491-71B3-4A07-B622-AFC939933661}" type="slidenum">
              <a:rPr lang="zh-CN" altLang="en-US" smtClean="0"/>
              <a:pPr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ED82BC6-A652-4B2E-90BD-B6A985AC8710}" type="slidenum">
              <a:rPr lang="en-US"/>
              <a:pPr/>
              <a:t>18</a:t>
            </a:fld>
            <a:endParaRPr lang="en-US"/>
          </a:p>
        </p:txBody>
      </p:sp>
      <p:sp>
        <p:nvSpPr>
          <p:cNvPr id="3993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993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r>
              <a:rPr lang="zh-CN" altLang="en-US" dirty="0" smtClean="0"/>
              <a:t>将回复的内容改变编码。</a:t>
            </a:r>
            <a:endParaRPr lang="zh-CN" altLang="zh-CN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Steve </a:t>
            </a:r>
            <a:r>
              <a:rPr lang="en-US" altLang="zh-CN" dirty="0" err="1" smtClean="0"/>
              <a:t>shouder</a:t>
            </a:r>
            <a:r>
              <a:rPr lang="zh-CN" altLang="en-US" dirty="0" smtClean="0"/>
              <a:t>的优化法则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B7F491-71B3-4A07-B622-AFC939933661}" type="slidenum">
              <a:rPr lang="zh-CN" altLang="en-US" smtClean="0"/>
              <a:pPr/>
              <a:t>19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B7F491-71B3-4A07-B622-AFC939933661}" type="slidenum">
              <a:rPr lang="zh-CN" altLang="en-US" smtClean="0"/>
              <a:pPr/>
              <a:t>22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B7F491-71B3-4A07-B622-AFC939933661}" type="slidenum">
              <a:rPr lang="zh-CN" altLang="en-US" smtClean="0"/>
              <a:pPr/>
              <a:t>24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B7F491-71B3-4A07-B622-AFC939933661}" type="slidenum">
              <a:rPr lang="zh-CN" altLang="en-US" smtClean="0"/>
              <a:pPr/>
              <a:t>26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B7F491-71B3-4A07-B622-AFC939933661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Nginx</a:t>
            </a:r>
            <a:r>
              <a:rPr lang="zh-CN" altLang="en-US" dirty="0" smtClean="0"/>
              <a:t>不支持</a:t>
            </a:r>
            <a:r>
              <a:rPr lang="en-US" altLang="zh-CN" dirty="0" err="1" smtClean="0"/>
              <a:t>syslog</a:t>
            </a:r>
            <a:r>
              <a:rPr lang="zh-CN" altLang="en-US" dirty="0" smtClean="0"/>
              <a:t>，是因为</a:t>
            </a:r>
            <a:r>
              <a:rPr lang="en-US" altLang="zh-CN" dirty="0" err="1" smtClean="0"/>
              <a:t>syslog</a:t>
            </a:r>
            <a:r>
              <a:rPr lang="zh-CN" altLang="en-US" dirty="0" smtClean="0"/>
              <a:t>调用是阻塞的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B7F491-71B3-4A07-B622-AFC939933661}" type="slidenum">
              <a:rPr lang="zh-CN" altLang="en-US" smtClean="0"/>
              <a:pPr/>
              <a:t>27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运维可以控制文件，在不丢失请求的情况下升级服务器。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B7F491-71B3-4A07-B622-AFC939933661}" type="slidenum">
              <a:rPr lang="zh-CN" altLang="en-US" smtClean="0"/>
              <a:pPr/>
              <a:t>28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可运维性好，向</a:t>
            </a:r>
            <a:r>
              <a:rPr lang="en-US" altLang="zh-CN" dirty="0" smtClean="0"/>
              <a:t>apache</a:t>
            </a:r>
            <a:r>
              <a:rPr lang="zh-CN" altLang="en-US" dirty="0" smtClean="0"/>
              <a:t>学习。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B7F491-71B3-4A07-B622-AFC939933661}" type="slidenum">
              <a:rPr lang="zh-CN" altLang="en-US" smtClean="0"/>
              <a:pPr/>
              <a:t>29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可运维性好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9F0D51-BAA0-4D31-B9A4-8F1A5F11C7C4}" type="slidenum">
              <a:rPr lang="zh-CN" altLang="en-US" smtClean="0"/>
              <a:pPr/>
              <a:t>30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9F0D51-BAA0-4D31-B9A4-8F1A5F11C7C4}" type="slidenum">
              <a:rPr lang="zh-CN" altLang="en-US" smtClean="0"/>
              <a:pPr/>
              <a:t>31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B7F491-71B3-4A07-B622-AFC939933661}" type="slidenum">
              <a:rPr lang="zh-CN" altLang="en-US" smtClean="0"/>
              <a:pPr/>
              <a:t>32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动态模块：运维方便很多</a:t>
            </a:r>
            <a:endParaRPr lang="en-US" altLang="zh-CN" dirty="0" smtClean="0"/>
          </a:p>
          <a:p>
            <a:r>
              <a:rPr lang="en-US" altLang="zh-CN" dirty="0" smtClean="0"/>
              <a:t>Timer</a:t>
            </a:r>
            <a:r>
              <a:rPr lang="zh-CN" altLang="en-US" dirty="0" smtClean="0"/>
              <a:t>优化，在并发连接数很多的时候，有较大效果</a:t>
            </a:r>
            <a:endParaRPr lang="en-US" altLang="zh-CN" dirty="0" smtClean="0"/>
          </a:p>
          <a:p>
            <a:r>
              <a:rPr lang="zh-CN" altLang="en-US" dirty="0" smtClean="0"/>
              <a:t>智能</a:t>
            </a:r>
            <a:r>
              <a:rPr lang="en-US" altLang="zh-CN" dirty="0" err="1" smtClean="0"/>
              <a:t>gzip</a:t>
            </a:r>
            <a:r>
              <a:rPr lang="zh-CN" altLang="en-US" dirty="0" smtClean="0"/>
              <a:t>，通过发送额外</a:t>
            </a:r>
            <a:r>
              <a:rPr lang="en-US" altLang="zh-CN" dirty="0" err="1" smtClean="0"/>
              <a:t>js</a:t>
            </a:r>
            <a:r>
              <a:rPr lang="zh-CN" altLang="en-US" dirty="0" smtClean="0"/>
              <a:t>进行测试，据统计有</a:t>
            </a:r>
            <a:r>
              <a:rPr lang="en-US" altLang="zh-CN" dirty="0" smtClean="0"/>
              <a:t>10%</a:t>
            </a:r>
            <a:r>
              <a:rPr lang="zh-CN" altLang="en-US" dirty="0" smtClean="0"/>
              <a:t>左右的请求，没有</a:t>
            </a:r>
            <a:r>
              <a:rPr lang="en-US" altLang="zh-CN" dirty="0" smtClean="0"/>
              <a:t>accept-encoding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B7F491-71B3-4A07-B622-AFC939933661}" type="slidenum">
              <a:rPr lang="zh-CN" altLang="en-US" smtClean="0"/>
              <a:pPr/>
              <a:t>33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B7F491-71B3-4A07-B622-AFC939933661}" type="slidenum">
              <a:rPr lang="zh-CN" altLang="en-US" smtClean="0"/>
              <a:pPr/>
              <a:t>37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B7F491-71B3-4A07-B622-AFC939933661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B7F491-71B3-4A07-B622-AFC939933661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B7F491-71B3-4A07-B622-AFC939933661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内存使用量少，并发连接数，</a:t>
            </a:r>
            <a:r>
              <a:rPr lang="en-US" altLang="zh-CN" dirty="0" smtClean="0"/>
              <a:t>2k-&gt;20k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B7F491-71B3-4A07-B622-AFC939933661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B7F491-71B3-4A07-B622-AFC939933661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B7F491-71B3-4A07-B622-AFC939933661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AutoNum type="arabicPeriod"/>
            </a:pPr>
            <a:r>
              <a:rPr lang="en-US" altLang="zh-CN" dirty="0" smtClean="0"/>
              <a:t>Nginx</a:t>
            </a:r>
            <a:r>
              <a:rPr lang="zh-CN" altLang="en-US" dirty="0" smtClean="0"/>
              <a:t>要分组，不能同一个大组</a:t>
            </a:r>
            <a:endParaRPr lang="en-US" altLang="zh-CN" dirty="0" smtClean="0"/>
          </a:p>
          <a:p>
            <a:pPr marL="228600" indent="-228600">
              <a:buAutoNum type="arabicPeriod"/>
            </a:pPr>
            <a:r>
              <a:rPr lang="zh-CN" altLang="en-US" dirty="0" smtClean="0"/>
              <a:t>负载均衡功能用一致性</a:t>
            </a:r>
            <a:r>
              <a:rPr lang="en-US" altLang="zh-CN" dirty="0" smtClean="0"/>
              <a:t>hash</a:t>
            </a:r>
          </a:p>
          <a:p>
            <a:pPr marL="228600" indent="-228600">
              <a:buAutoNum type="arabicPeriod"/>
            </a:pPr>
            <a:r>
              <a:rPr lang="en-US" altLang="zh-CN" dirty="0" smtClean="0"/>
              <a:t>Cache</a:t>
            </a:r>
            <a:r>
              <a:rPr lang="en-US" altLang="zh-CN" baseline="0" dirty="0" smtClean="0"/>
              <a:t> checker</a:t>
            </a:r>
            <a:r>
              <a:rPr lang="zh-CN" altLang="en-US" baseline="0" dirty="0" smtClean="0"/>
              <a:t>通过分析数据库的</a:t>
            </a:r>
            <a:r>
              <a:rPr lang="en-US" altLang="zh-CN" baseline="0" dirty="0" err="1" smtClean="0"/>
              <a:t>binlog</a:t>
            </a:r>
            <a:r>
              <a:rPr lang="zh-CN" altLang="en-US" baseline="0" dirty="0" smtClean="0"/>
              <a:t>来实现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B7F491-71B3-4A07-B622-AFC939933661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27.png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23.png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27.png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16E08-F865-4CE7-AD21-BFA8807B8B37}" type="datetimeFigureOut">
              <a:rPr lang="zh-CN" altLang="en-US" smtClean="0"/>
              <a:pPr/>
              <a:t>2013/7/13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CD0AC-D08F-4913-8FD2-52A9C47FEC12}" type="slidenum">
              <a:rPr lang="zh-CN" altLang="en-US" smtClean="0"/>
              <a:pPr/>
              <a:t>‹#›</a:t>
            </a:fld>
            <a:endParaRPr lang="zh-CN" altLang="en-US"/>
          </a:p>
        </p:txBody>
      </p:sp>
      <p:pic>
        <p:nvPicPr>
          <p:cNvPr id="7" name="Picture 8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-76200"/>
            <a:ext cx="9144000" cy="925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16E08-F865-4CE7-AD21-BFA8807B8B37}" type="datetimeFigureOut">
              <a:rPr lang="zh-CN" altLang="en-US" smtClean="0"/>
              <a:pPr/>
              <a:t>2013/7/13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CD0AC-D08F-4913-8FD2-52A9C47FEC1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0" y="0"/>
            <a:ext cx="9144000" cy="12687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 b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D1D740-1F3D-4DC2-9D00-1C393C373EA7}" type="datetimeFigureOut">
              <a:rPr lang="zh-CN" altLang="en-US" smtClean="0"/>
              <a:pPr/>
              <a:t>2013/7/13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66E651-7BF8-4241-B109-AB07AA7D455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D1D740-1F3D-4DC2-9D00-1C393C373EA7}" type="datetimeFigureOut">
              <a:rPr lang="zh-CN" altLang="en-US" smtClean="0"/>
              <a:pPr/>
              <a:t>2013/7/13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66E651-7BF8-4241-B109-AB07AA7D455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0"/>
            <a:ext cx="9144000" cy="12687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164288" y="274638"/>
            <a:ext cx="1522512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980728"/>
            <a:ext cx="6491064" cy="514543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D1D740-1F3D-4DC2-9D00-1C393C373EA7}" type="datetimeFigureOut">
              <a:rPr lang="zh-CN" altLang="en-US" smtClean="0"/>
              <a:pPr/>
              <a:t>2013/7/13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66E651-7BF8-4241-B109-AB07AA7D455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感谢页-结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4"/>
          <p:cNvGrpSpPr/>
          <p:nvPr/>
        </p:nvGrpSpPr>
        <p:grpSpPr>
          <a:xfrm>
            <a:off x="-36512" y="35955"/>
            <a:ext cx="9180512" cy="6849429"/>
            <a:chOff x="-36512" y="35955"/>
            <a:chExt cx="9180512" cy="6849429"/>
          </a:xfrm>
        </p:grpSpPr>
        <p:pic>
          <p:nvPicPr>
            <p:cNvPr id="12" name="Picture 2" descr="C:\Documents and Settings\xiaomin\桌面\设计追风堂专用PPT模板\2008112132049389_2.jpg"/>
            <p:cNvPicPr>
              <a:picLocks noChangeAspect="1" noChangeArrowheads="1"/>
            </p:cNvPicPr>
            <p:nvPr userDrawn="1"/>
          </p:nvPicPr>
          <p:blipFill>
            <a:blip r:embed="rId2" cstate="print">
              <a:clrChange>
                <a:clrFrom>
                  <a:srgbClr val="FBFAF6"/>
                </a:clrFrom>
                <a:clrTo>
                  <a:srgbClr val="FBFAF6">
                    <a:alpha val="0"/>
                  </a:srgbClr>
                </a:clrTo>
              </a:clrChange>
              <a:biLevel thresh="50000"/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36512" y="1480847"/>
              <a:ext cx="7917375" cy="54045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矩形 12"/>
            <p:cNvSpPr/>
            <p:nvPr userDrawn="1"/>
          </p:nvSpPr>
          <p:spPr>
            <a:xfrm flipH="1">
              <a:off x="3620954" y="723039"/>
              <a:ext cx="5221824" cy="371024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矩形 13"/>
            <p:cNvSpPr/>
            <p:nvPr userDrawn="1"/>
          </p:nvSpPr>
          <p:spPr>
            <a:xfrm flipH="1">
              <a:off x="-36512" y="35955"/>
              <a:ext cx="9180512" cy="6849427"/>
            </a:xfrm>
            <a:prstGeom prst="rect">
              <a:avLst/>
            </a:prstGeom>
            <a:solidFill>
              <a:srgbClr val="FFFFFF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16E08-F865-4CE7-AD21-BFA8807B8B37}" type="datetimeFigureOut">
              <a:rPr lang="zh-CN" altLang="en-US" smtClean="0"/>
              <a:pPr/>
              <a:t>2013/7/13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CD0AC-D08F-4913-8FD2-52A9C47FEC12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428728" y="1984750"/>
            <a:ext cx="7243264" cy="1470025"/>
          </a:xfrm>
        </p:spPr>
        <p:txBody>
          <a:bodyPr>
            <a:noAutofit/>
          </a:bodyPr>
          <a:lstStyle>
            <a:lvl1pPr algn="ctr">
              <a:defRPr sz="9600" b="1">
                <a:latin typeface="华文行楷" pitchFamily="2" charset="-122"/>
                <a:ea typeface="华文行楷" pitchFamily="2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pic>
        <p:nvPicPr>
          <p:cNvPr id="2052" name="Picture 4" descr="C:\Documents and Settings\xiaomin\桌面\设计追风堂专用PPT模板\追风堂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67498" t="81998" r="16251"/>
          <a:stretch/>
        </p:blipFill>
        <p:spPr bwMode="auto">
          <a:xfrm>
            <a:off x="8316416" y="3573016"/>
            <a:ext cx="304940" cy="590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Documents and Settings\xiaomin\桌面\设计追风堂专用PPT模板\追风堂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07504" y="4725144"/>
            <a:ext cx="1088917" cy="1903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16E08-F865-4CE7-AD21-BFA8807B8B37}" type="datetimeFigureOut">
              <a:rPr lang="zh-CN" altLang="en-US" smtClean="0"/>
              <a:pPr/>
              <a:t>2013/7/13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CD0AC-D08F-4913-8FD2-52A9C47FEC1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blipFill dpi="0" rotWithShape="0">
          <a:blip r:embed="rId2" cstate="print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F2B15C4-6379-48A2-BC41-A98D554203E6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77CF26E-6130-46D1-93A9-9BFB748EE859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33C1891-FEC0-4A3C-AFF0-C700C4CF2713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131B903-D2F4-482D-96A5-F9B4CBBDE2B8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D32C1FC-8415-4FF6-B963-C7D8A614210D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AC9E4DE-547E-456E-9636-DAA39E74C5AC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5951D11-9703-4069-8542-F14E120A8370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B1EBF3C-2492-4940-BCAD-E191D9EE5C9F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16E08-F865-4CE7-AD21-BFA8807B8B37}" type="datetimeFigureOut">
              <a:rPr lang="zh-CN" altLang="en-US" smtClean="0"/>
              <a:pPr/>
              <a:t>2013/7/13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CD0AC-D08F-4913-8FD2-52A9C47FEC12}" type="slidenum">
              <a:rPr lang="zh-CN" altLang="en-US" smtClean="0"/>
              <a:pPr/>
              <a:t>‹#›</a:t>
            </a:fld>
            <a:endParaRPr lang="zh-CN" altLang="en-US"/>
          </a:p>
        </p:txBody>
      </p:sp>
      <p:pic>
        <p:nvPicPr>
          <p:cNvPr id="7" name="图片 6" descr="logo.gif"/>
          <p:cNvPicPr>
            <a:picLocks noChangeAspect="1"/>
          </p:cNvPicPr>
          <p:nvPr userDrawn="1"/>
        </p:nvPicPr>
        <p:blipFill>
          <a:blip r:embed="rId2" cstate="print">
            <a:lum bright="20000"/>
          </a:blip>
          <a:stretch>
            <a:fillRect/>
          </a:stretch>
        </p:blipFill>
        <p:spPr>
          <a:xfrm>
            <a:off x="7884368" y="6253061"/>
            <a:ext cx="1203845" cy="56031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63872D3-C950-4338-8F9C-B386C374D432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683853B-1C27-4F0D-9810-34FB7A5C4002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bg>
      <p:bgPr>
        <a:blipFill dpi="0" rotWithShape="0">
          <a:blip r:embed="rId2" cstate="print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5ECAEE6-E395-4F78-A459-2CD59C093CDC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7D28A-B99E-4F3D-A9A9-EF7E4C62D6CF}" type="datetimeFigureOut">
              <a:rPr lang="zh-CN" altLang="en-US" smtClean="0"/>
              <a:pPr/>
              <a:t>2013/7/13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653CC-9A60-47D5-A9AB-FAFBEC2998C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7D28A-B99E-4F3D-A9A9-EF7E4C62D6CF}" type="datetimeFigureOut">
              <a:rPr lang="zh-CN" altLang="en-US" smtClean="0"/>
              <a:pPr/>
              <a:t>2013/7/13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653CC-9A60-47D5-A9AB-FAFBEC2998C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7D28A-B99E-4F3D-A9A9-EF7E4C62D6CF}" type="datetimeFigureOut">
              <a:rPr lang="zh-CN" altLang="en-US" smtClean="0"/>
              <a:pPr/>
              <a:t>2013/7/13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653CC-9A60-47D5-A9AB-FAFBEC2998C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7D28A-B99E-4F3D-A9A9-EF7E4C62D6CF}" type="datetimeFigureOut">
              <a:rPr lang="zh-CN" altLang="en-US" smtClean="0"/>
              <a:pPr/>
              <a:t>2013/7/13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653CC-9A60-47D5-A9AB-FAFBEC2998C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7D28A-B99E-4F3D-A9A9-EF7E4C62D6CF}" type="datetimeFigureOut">
              <a:rPr lang="zh-CN" altLang="en-US" smtClean="0"/>
              <a:pPr/>
              <a:t>2013/7/13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653CC-9A60-47D5-A9AB-FAFBEC2998C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7D28A-B99E-4F3D-A9A9-EF7E4C62D6CF}" type="datetimeFigureOut">
              <a:rPr lang="zh-CN" altLang="en-US" smtClean="0"/>
              <a:pPr/>
              <a:t>2013/7/13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653CC-9A60-47D5-A9AB-FAFBEC2998C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7D28A-B99E-4F3D-A9A9-EF7E4C62D6CF}" type="datetimeFigureOut">
              <a:rPr lang="zh-CN" altLang="en-US" smtClean="0"/>
              <a:pPr/>
              <a:t>2013/7/13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653CC-9A60-47D5-A9AB-FAFBEC2998C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16E08-F865-4CE7-AD21-BFA8807B8B37}" type="datetimeFigureOut">
              <a:rPr lang="zh-CN" altLang="en-US" smtClean="0"/>
              <a:pPr/>
              <a:t>2013/7/13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CD0AC-D08F-4913-8FD2-52A9C47FEC12}" type="slidenum">
              <a:rPr lang="zh-CN" altLang="en-US" smtClean="0"/>
              <a:pPr/>
              <a:t>‹#›</a:t>
            </a:fld>
            <a:endParaRPr lang="zh-CN" altLang="en-US"/>
          </a:p>
        </p:txBody>
      </p:sp>
      <p:pic>
        <p:nvPicPr>
          <p:cNvPr id="7" name="图片 6" descr="logo.gif"/>
          <p:cNvPicPr>
            <a:picLocks noChangeAspect="1"/>
          </p:cNvPicPr>
          <p:nvPr userDrawn="1"/>
        </p:nvPicPr>
        <p:blipFill>
          <a:blip r:embed="rId2" cstate="print">
            <a:lum bright="20000"/>
          </a:blip>
          <a:stretch>
            <a:fillRect/>
          </a:stretch>
        </p:blipFill>
        <p:spPr>
          <a:xfrm>
            <a:off x="7884368" y="6253061"/>
            <a:ext cx="1203845" cy="56031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7D28A-B99E-4F3D-A9A9-EF7E4C62D6CF}" type="datetimeFigureOut">
              <a:rPr lang="zh-CN" altLang="en-US" smtClean="0"/>
              <a:pPr/>
              <a:t>2013/7/13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653CC-9A60-47D5-A9AB-FAFBEC2998C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7D28A-B99E-4F3D-A9A9-EF7E4C62D6CF}" type="datetimeFigureOut">
              <a:rPr lang="zh-CN" altLang="en-US" smtClean="0"/>
              <a:pPr/>
              <a:t>2013/7/13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653CC-9A60-47D5-A9AB-FAFBEC2998C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7D28A-B99E-4F3D-A9A9-EF7E4C62D6CF}" type="datetimeFigureOut">
              <a:rPr lang="zh-CN" altLang="en-US" smtClean="0"/>
              <a:pPr/>
              <a:t>2013/7/13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653CC-9A60-47D5-A9AB-FAFBEC2998C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7D28A-B99E-4F3D-A9A9-EF7E4C62D6CF}" type="datetimeFigureOut">
              <a:rPr lang="zh-CN" altLang="en-US" smtClean="0"/>
              <a:pPr/>
              <a:t>2013/7/13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653CC-9A60-47D5-A9AB-FAFBEC2998C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26011-EA01-4FE3-A7EA-DE4A0622EB58}" type="datetimeFigureOut">
              <a:rPr lang="zh-CN" altLang="en-US" smtClean="0"/>
              <a:pPr/>
              <a:t>2013/7/13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0DAF3B-00A5-4F86-B269-FB0693C56DF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26011-EA01-4FE3-A7EA-DE4A0622EB58}" type="datetimeFigureOut">
              <a:rPr lang="zh-CN" altLang="en-US" smtClean="0"/>
              <a:pPr/>
              <a:t>2013/7/13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0DAF3B-00A5-4F86-B269-FB0693C56DF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26011-EA01-4FE3-A7EA-DE4A0622EB58}" type="datetimeFigureOut">
              <a:rPr lang="zh-CN" altLang="en-US" smtClean="0"/>
              <a:pPr/>
              <a:t>2013/7/13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0DAF3B-00A5-4F86-B269-FB0693C56DF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26011-EA01-4FE3-A7EA-DE4A0622EB58}" type="datetimeFigureOut">
              <a:rPr lang="zh-CN" altLang="en-US" smtClean="0"/>
              <a:pPr/>
              <a:t>2013/7/13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0DAF3B-00A5-4F86-B269-FB0693C56DF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26011-EA01-4FE3-A7EA-DE4A0622EB58}" type="datetimeFigureOut">
              <a:rPr lang="zh-CN" altLang="en-US" smtClean="0"/>
              <a:pPr/>
              <a:t>2013/7/13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0DAF3B-00A5-4F86-B269-FB0693C56DF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26011-EA01-4FE3-A7EA-DE4A0622EB58}" type="datetimeFigureOut">
              <a:rPr lang="zh-CN" altLang="en-US" smtClean="0"/>
              <a:pPr/>
              <a:t>2013/7/13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0DAF3B-00A5-4F86-B269-FB0693C56DF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16E08-F865-4CE7-AD21-BFA8807B8B37}" type="datetimeFigureOut">
              <a:rPr lang="zh-CN" altLang="en-US" smtClean="0"/>
              <a:pPr/>
              <a:t>2013/7/13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CD0AC-D08F-4913-8FD2-52A9C47FEC12}" type="slidenum">
              <a:rPr lang="zh-CN" altLang="en-US" smtClean="0"/>
              <a:pPr/>
              <a:t>‹#›</a:t>
            </a:fld>
            <a:endParaRPr lang="zh-CN" altLang="en-US"/>
          </a:p>
        </p:txBody>
      </p:sp>
      <p:pic>
        <p:nvPicPr>
          <p:cNvPr id="8" name="图片 7" descr="logo.gif"/>
          <p:cNvPicPr>
            <a:picLocks noChangeAspect="1"/>
          </p:cNvPicPr>
          <p:nvPr userDrawn="1"/>
        </p:nvPicPr>
        <p:blipFill>
          <a:blip r:embed="rId2" cstate="print">
            <a:lum bright="20000"/>
          </a:blip>
          <a:stretch>
            <a:fillRect/>
          </a:stretch>
        </p:blipFill>
        <p:spPr>
          <a:xfrm>
            <a:off x="7884368" y="6253061"/>
            <a:ext cx="1203845" cy="56031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26011-EA01-4FE3-A7EA-DE4A0622EB58}" type="datetimeFigureOut">
              <a:rPr lang="zh-CN" altLang="en-US" smtClean="0"/>
              <a:pPr/>
              <a:t>2013/7/13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0DAF3B-00A5-4F86-B269-FB0693C56DF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26011-EA01-4FE3-A7EA-DE4A0622EB58}" type="datetimeFigureOut">
              <a:rPr lang="zh-CN" altLang="en-US" smtClean="0"/>
              <a:pPr/>
              <a:t>2013/7/13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0DAF3B-00A5-4F86-B269-FB0693C56DF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26011-EA01-4FE3-A7EA-DE4A0622EB58}" type="datetimeFigureOut">
              <a:rPr lang="zh-CN" altLang="en-US" smtClean="0"/>
              <a:pPr/>
              <a:t>2013/7/13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0DAF3B-00A5-4F86-B269-FB0693C56DF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26011-EA01-4FE3-A7EA-DE4A0622EB58}" type="datetimeFigureOut">
              <a:rPr lang="zh-CN" altLang="en-US" smtClean="0"/>
              <a:pPr/>
              <a:t>2013/7/13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0DAF3B-00A5-4F86-B269-FB0693C56DF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26011-EA01-4FE3-A7EA-DE4A0622EB58}" type="datetimeFigureOut">
              <a:rPr lang="zh-CN" altLang="en-US" smtClean="0"/>
              <a:pPr/>
              <a:t>2013/7/13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0DAF3B-00A5-4F86-B269-FB0693C56DF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EC5AB4-97B6-4017-94DB-A841A04B8824}" type="datetimeFigureOut">
              <a:rPr lang="zh-CN" altLang="en-US" smtClean="0"/>
              <a:pPr/>
              <a:t>2013/7/13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7DAE4-75C6-44B9-A068-F80BAD55371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EC5AB4-97B6-4017-94DB-A841A04B8824}" type="datetimeFigureOut">
              <a:rPr lang="zh-CN" altLang="en-US" smtClean="0"/>
              <a:pPr/>
              <a:t>2013/7/13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7DAE4-75C6-44B9-A068-F80BAD55371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EC5AB4-97B6-4017-94DB-A841A04B8824}" type="datetimeFigureOut">
              <a:rPr lang="zh-CN" altLang="en-US" smtClean="0"/>
              <a:pPr/>
              <a:t>2013/7/13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7DAE4-75C6-44B9-A068-F80BAD55371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EC5AB4-97B6-4017-94DB-A841A04B8824}" type="datetimeFigureOut">
              <a:rPr lang="zh-CN" altLang="en-US" smtClean="0"/>
              <a:pPr/>
              <a:t>2013/7/13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7DAE4-75C6-44B9-A068-F80BAD55371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EC5AB4-97B6-4017-94DB-A841A04B8824}" type="datetimeFigureOut">
              <a:rPr lang="zh-CN" altLang="en-US" smtClean="0"/>
              <a:pPr/>
              <a:t>2013/7/13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7DAE4-75C6-44B9-A068-F80BAD55371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16E08-F865-4CE7-AD21-BFA8807B8B37}" type="datetimeFigureOut">
              <a:rPr lang="zh-CN" altLang="en-US" smtClean="0"/>
              <a:pPr/>
              <a:t>2013/7/13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CD0AC-D08F-4913-8FD2-52A9C47FEC12}" type="slidenum">
              <a:rPr lang="zh-CN" altLang="en-US" smtClean="0"/>
              <a:pPr/>
              <a:t>‹#›</a:t>
            </a:fld>
            <a:endParaRPr lang="zh-CN" altLang="en-US"/>
          </a:p>
        </p:txBody>
      </p:sp>
      <p:pic>
        <p:nvPicPr>
          <p:cNvPr id="10" name="图片 9" descr="logo.gif"/>
          <p:cNvPicPr>
            <a:picLocks noChangeAspect="1"/>
          </p:cNvPicPr>
          <p:nvPr userDrawn="1"/>
        </p:nvPicPr>
        <p:blipFill>
          <a:blip r:embed="rId2" cstate="print">
            <a:lum bright="20000"/>
          </a:blip>
          <a:stretch>
            <a:fillRect/>
          </a:stretch>
        </p:blipFill>
        <p:spPr>
          <a:xfrm>
            <a:off x="7884368" y="6253061"/>
            <a:ext cx="1203845" cy="56031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EC5AB4-97B6-4017-94DB-A841A04B8824}" type="datetimeFigureOut">
              <a:rPr lang="zh-CN" altLang="en-US" smtClean="0"/>
              <a:pPr/>
              <a:t>2013/7/13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7DAE4-75C6-44B9-A068-F80BAD55371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EC5AB4-97B6-4017-94DB-A841A04B8824}" type="datetimeFigureOut">
              <a:rPr lang="zh-CN" altLang="en-US" smtClean="0"/>
              <a:pPr/>
              <a:t>2013/7/13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7DAE4-75C6-44B9-A068-F80BAD55371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EC5AB4-97B6-4017-94DB-A841A04B8824}" type="datetimeFigureOut">
              <a:rPr lang="zh-CN" altLang="en-US" smtClean="0"/>
              <a:pPr/>
              <a:t>2013/7/13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7DAE4-75C6-44B9-A068-F80BAD55371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EC5AB4-97B6-4017-94DB-A841A04B8824}" type="datetimeFigureOut">
              <a:rPr lang="zh-CN" altLang="en-US" smtClean="0"/>
              <a:pPr/>
              <a:t>2013/7/13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7DAE4-75C6-44B9-A068-F80BAD55371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EC5AB4-97B6-4017-94DB-A841A04B8824}" type="datetimeFigureOut">
              <a:rPr lang="zh-CN" altLang="en-US" smtClean="0"/>
              <a:pPr/>
              <a:t>2013/7/13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7DAE4-75C6-44B9-A068-F80BAD55371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EC5AB4-97B6-4017-94DB-A841A04B8824}" type="datetimeFigureOut">
              <a:rPr lang="zh-CN" altLang="en-US" smtClean="0"/>
              <a:pPr/>
              <a:t>2013/7/13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7DAE4-75C6-44B9-A068-F80BAD55371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blipFill dpi="0" rotWithShape="1">
          <a:blip r:embed="rId2" cstate="print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C47D8-45B5-4CC3-9A57-1D03741227BE}" type="datetimeFigureOut">
              <a:rPr lang="zh-CN" altLang="en-US" smtClean="0"/>
              <a:pPr/>
              <a:t>2013/7/13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B0AAD7-8455-401A-8CE5-6AE752746A8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C47D8-45B5-4CC3-9A57-1D03741227BE}" type="datetimeFigureOut">
              <a:rPr lang="zh-CN" altLang="en-US" smtClean="0"/>
              <a:pPr/>
              <a:t>2013/7/13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B0AAD7-8455-401A-8CE5-6AE752746A8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C47D8-45B5-4CC3-9A57-1D03741227BE}" type="datetimeFigureOut">
              <a:rPr lang="zh-CN" altLang="en-US" smtClean="0"/>
              <a:pPr/>
              <a:t>2013/7/13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B0AAD7-8455-401A-8CE5-6AE752746A8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C47D8-45B5-4CC3-9A57-1D03741227BE}" type="datetimeFigureOut">
              <a:rPr lang="zh-CN" altLang="en-US" smtClean="0"/>
              <a:pPr/>
              <a:t>2013/7/13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B0AAD7-8455-401A-8CE5-6AE752746A8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16E08-F865-4CE7-AD21-BFA8807B8B37}" type="datetimeFigureOut">
              <a:rPr lang="zh-CN" altLang="en-US" smtClean="0"/>
              <a:pPr/>
              <a:t>2013/7/13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CD0AC-D08F-4913-8FD2-52A9C47FEC12}" type="slidenum">
              <a:rPr lang="zh-CN" altLang="en-US" smtClean="0"/>
              <a:pPr/>
              <a:t>‹#›</a:t>
            </a:fld>
            <a:endParaRPr lang="zh-CN" altLang="en-US"/>
          </a:p>
        </p:txBody>
      </p:sp>
      <p:pic>
        <p:nvPicPr>
          <p:cNvPr id="6" name="图片 5" descr="logo.gif"/>
          <p:cNvPicPr>
            <a:picLocks noChangeAspect="1"/>
          </p:cNvPicPr>
          <p:nvPr userDrawn="1"/>
        </p:nvPicPr>
        <p:blipFill>
          <a:blip r:embed="rId2" cstate="print">
            <a:lum bright="20000"/>
          </a:blip>
          <a:stretch>
            <a:fillRect/>
          </a:stretch>
        </p:blipFill>
        <p:spPr>
          <a:xfrm>
            <a:off x="7884368" y="6253061"/>
            <a:ext cx="1203845" cy="56031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C47D8-45B5-4CC3-9A57-1D03741227BE}" type="datetimeFigureOut">
              <a:rPr lang="zh-CN" altLang="en-US" smtClean="0"/>
              <a:pPr/>
              <a:t>2013/7/13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B0AAD7-8455-401A-8CE5-6AE752746A8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C47D8-45B5-4CC3-9A57-1D03741227BE}" type="datetimeFigureOut">
              <a:rPr lang="zh-CN" altLang="en-US" smtClean="0"/>
              <a:pPr/>
              <a:t>2013/7/13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B0AAD7-8455-401A-8CE5-6AE752746A8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C47D8-45B5-4CC3-9A57-1D03741227BE}" type="datetimeFigureOut">
              <a:rPr lang="zh-CN" altLang="en-US" smtClean="0"/>
              <a:pPr/>
              <a:t>2013/7/13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B0AAD7-8455-401A-8CE5-6AE752746A8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C47D8-45B5-4CC3-9A57-1D03741227BE}" type="datetimeFigureOut">
              <a:rPr lang="zh-CN" altLang="en-US" smtClean="0"/>
              <a:pPr/>
              <a:t>2013/7/13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B0AAD7-8455-401A-8CE5-6AE752746A8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C47D8-45B5-4CC3-9A57-1D03741227BE}" type="datetimeFigureOut">
              <a:rPr lang="zh-CN" altLang="en-US" smtClean="0"/>
              <a:pPr/>
              <a:t>2013/7/13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B0AAD7-8455-401A-8CE5-6AE752746A8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C47D8-45B5-4CC3-9A57-1D03741227BE}" type="datetimeFigureOut">
              <a:rPr lang="zh-CN" altLang="en-US" smtClean="0"/>
              <a:pPr/>
              <a:t>2013/7/13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B0AAD7-8455-401A-8CE5-6AE752746A8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bg>
      <p:bgPr>
        <a:blipFill dpi="0" rotWithShape="1">
          <a:blip r:embed="rId2" cstate="print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C47D8-45B5-4CC3-9A57-1D03741227BE}" type="datetimeFigureOut">
              <a:rPr lang="zh-CN" altLang="en-US" smtClean="0"/>
              <a:pPr/>
              <a:t>2013/7/13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B0AAD7-8455-401A-8CE5-6AE752746A8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9096D-323B-4B4A-9258-41DDE524FEFA}" type="datetimeFigureOut">
              <a:rPr lang="zh-CN" altLang="en-US" smtClean="0"/>
              <a:pPr/>
              <a:t>2013/7/13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CB53F-1C9C-493D-A3A4-CD32302034F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9096D-323B-4B4A-9258-41DDE524FEFA}" type="datetimeFigureOut">
              <a:rPr lang="zh-CN" altLang="en-US" smtClean="0"/>
              <a:pPr/>
              <a:t>2013/7/13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CB53F-1C9C-493D-A3A4-CD32302034F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9096D-323B-4B4A-9258-41DDE524FEFA}" type="datetimeFigureOut">
              <a:rPr lang="zh-CN" altLang="en-US" smtClean="0"/>
              <a:pPr/>
              <a:t>2013/7/13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CB53F-1C9C-493D-A3A4-CD32302034F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16E08-F865-4CE7-AD21-BFA8807B8B37}" type="datetimeFigureOut">
              <a:rPr lang="zh-CN" altLang="en-US" smtClean="0"/>
              <a:pPr/>
              <a:t>2013/7/13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CD0AC-D08F-4913-8FD2-52A9C47FEC12}" type="slidenum">
              <a:rPr lang="zh-CN" altLang="en-US" smtClean="0"/>
              <a:pPr/>
              <a:t>‹#›</a:t>
            </a:fld>
            <a:endParaRPr lang="zh-CN" altLang="en-US"/>
          </a:p>
        </p:txBody>
      </p:sp>
      <p:pic>
        <p:nvPicPr>
          <p:cNvPr id="5" name="图片 4" descr="logo.gif"/>
          <p:cNvPicPr>
            <a:picLocks noChangeAspect="1"/>
          </p:cNvPicPr>
          <p:nvPr userDrawn="1"/>
        </p:nvPicPr>
        <p:blipFill>
          <a:blip r:embed="rId2" cstate="print">
            <a:lum bright="20000"/>
          </a:blip>
          <a:stretch>
            <a:fillRect/>
          </a:stretch>
        </p:blipFill>
        <p:spPr>
          <a:xfrm>
            <a:off x="7884368" y="6253061"/>
            <a:ext cx="1203845" cy="56031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9096D-323B-4B4A-9258-41DDE524FEFA}" type="datetimeFigureOut">
              <a:rPr lang="zh-CN" altLang="en-US" smtClean="0"/>
              <a:pPr/>
              <a:t>2013/7/13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CB53F-1C9C-493D-A3A4-CD32302034F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9096D-323B-4B4A-9258-41DDE524FEFA}" type="datetimeFigureOut">
              <a:rPr lang="zh-CN" altLang="en-US" smtClean="0"/>
              <a:pPr/>
              <a:t>2013/7/13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CB53F-1C9C-493D-A3A4-CD32302034F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9096D-323B-4B4A-9258-41DDE524FEFA}" type="datetimeFigureOut">
              <a:rPr lang="zh-CN" altLang="en-US" smtClean="0"/>
              <a:pPr/>
              <a:t>2013/7/13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CB53F-1C9C-493D-A3A4-CD32302034F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9096D-323B-4B4A-9258-41DDE524FEFA}" type="datetimeFigureOut">
              <a:rPr lang="zh-CN" altLang="en-US" smtClean="0"/>
              <a:pPr/>
              <a:t>2013/7/13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CB53F-1C9C-493D-A3A4-CD32302034F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9096D-323B-4B4A-9258-41DDE524FEFA}" type="datetimeFigureOut">
              <a:rPr lang="zh-CN" altLang="en-US" smtClean="0"/>
              <a:pPr/>
              <a:t>2013/7/13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CB53F-1C9C-493D-A3A4-CD32302034F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9096D-323B-4B4A-9258-41DDE524FEFA}" type="datetimeFigureOut">
              <a:rPr lang="zh-CN" altLang="en-US" smtClean="0"/>
              <a:pPr/>
              <a:t>2013/7/13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CB53F-1C9C-493D-A3A4-CD32302034F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9096D-323B-4B4A-9258-41DDE524FEFA}" type="datetimeFigureOut">
              <a:rPr lang="zh-CN" altLang="en-US" smtClean="0"/>
              <a:pPr/>
              <a:t>2013/7/13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CB53F-1C9C-493D-A3A4-CD32302034F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9096D-323B-4B4A-9258-41DDE524FEFA}" type="datetimeFigureOut">
              <a:rPr lang="zh-CN" altLang="en-US" smtClean="0"/>
              <a:pPr/>
              <a:t>2013/7/13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CB53F-1C9C-493D-A3A4-CD32302034F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4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3505200" y="1708314"/>
            <a:ext cx="1811866" cy="2787486"/>
          </a:xfrm>
          <a:prstGeom prst="rect">
            <a:avLst/>
          </a:prstGeom>
        </p:spPr>
      </p:pic>
      <p:pic>
        <p:nvPicPr>
          <p:cNvPr id="11" name="图片 10" descr="5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5562600" y="1752600"/>
            <a:ext cx="2514600" cy="2906719"/>
          </a:xfrm>
          <a:prstGeom prst="rect">
            <a:avLst/>
          </a:prstGeom>
        </p:spPr>
      </p:pic>
      <p:pic>
        <p:nvPicPr>
          <p:cNvPr id="12" name="图片 11" descr="6.png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1371600" y="1600200"/>
            <a:ext cx="1904999" cy="316909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CD1D740-1F3D-4DC2-9D00-1C393C373EA7}" type="datetimeFigureOut">
              <a:rPr lang="zh-CN" altLang="en-US" smtClean="0"/>
              <a:pPr/>
              <a:t>2013/7/13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266E651-7BF8-4241-B109-AB07AA7D455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16E08-F865-4CE7-AD21-BFA8807B8B37}" type="datetimeFigureOut">
              <a:rPr lang="zh-CN" altLang="en-US" smtClean="0"/>
              <a:pPr/>
              <a:t>2013/7/13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CD0AC-D08F-4913-8FD2-52A9C47FEC12}" type="slidenum">
              <a:rPr lang="zh-CN" altLang="en-US" smtClean="0"/>
              <a:pPr/>
              <a:t>‹#›</a:t>
            </a:fld>
            <a:endParaRPr lang="zh-CN" altLang="en-US"/>
          </a:p>
        </p:txBody>
      </p:sp>
      <p:pic>
        <p:nvPicPr>
          <p:cNvPr id="8" name="图片 7" descr="logo.gif"/>
          <p:cNvPicPr>
            <a:picLocks noChangeAspect="1"/>
          </p:cNvPicPr>
          <p:nvPr userDrawn="1"/>
        </p:nvPicPr>
        <p:blipFill>
          <a:blip r:embed="rId2" cstate="print">
            <a:lum bright="20000"/>
          </a:blip>
          <a:stretch>
            <a:fillRect/>
          </a:stretch>
        </p:blipFill>
        <p:spPr>
          <a:xfrm>
            <a:off x="7884368" y="6253061"/>
            <a:ext cx="1203845" cy="56031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CD1D740-1F3D-4DC2-9D00-1C393C373EA7}" type="datetimeFigureOut">
              <a:rPr lang="zh-CN" altLang="en-US" smtClean="0"/>
              <a:pPr/>
              <a:t>2013/7/13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266E651-7BF8-4241-B109-AB07AA7D455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CD1D740-1F3D-4DC2-9D00-1C393C373EA7}" type="datetimeFigureOut">
              <a:rPr lang="zh-CN" altLang="en-US" smtClean="0"/>
              <a:pPr/>
              <a:t>2013/7/13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266E651-7BF8-4241-B109-AB07AA7D455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CD1D740-1F3D-4DC2-9D00-1C393C373EA7}" type="datetimeFigureOut">
              <a:rPr lang="zh-CN" altLang="en-US" smtClean="0"/>
              <a:pPr/>
              <a:t>2013/7/13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266E651-7BF8-4241-B109-AB07AA7D455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CD1D740-1F3D-4DC2-9D00-1C393C373EA7}" type="datetimeFigureOut">
              <a:rPr lang="zh-CN" altLang="en-US" smtClean="0"/>
              <a:pPr/>
              <a:t>2013/7/13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266E651-7BF8-4241-B109-AB07AA7D455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CD1D740-1F3D-4DC2-9D00-1C393C373EA7}" type="datetimeFigureOut">
              <a:rPr lang="zh-CN" altLang="en-US" smtClean="0"/>
              <a:pPr/>
              <a:t>2013/7/13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266E651-7BF8-4241-B109-AB07AA7D455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CD1D740-1F3D-4DC2-9D00-1C393C373EA7}" type="datetimeFigureOut">
              <a:rPr lang="zh-CN" altLang="en-US" smtClean="0"/>
              <a:pPr/>
              <a:t>2013/7/13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266E651-7BF8-4241-B109-AB07AA7D455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CD1D740-1F3D-4DC2-9D00-1C393C373EA7}" type="datetimeFigureOut">
              <a:rPr lang="zh-CN" altLang="en-US" smtClean="0"/>
              <a:pPr/>
              <a:t>2013/7/13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266E651-7BF8-4241-B109-AB07AA7D455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CD1D740-1F3D-4DC2-9D00-1C393C373EA7}" type="datetimeFigureOut">
              <a:rPr lang="zh-CN" altLang="en-US" smtClean="0"/>
              <a:pPr/>
              <a:t>2013/7/13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266E651-7BF8-4241-B109-AB07AA7D455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CD1D740-1F3D-4DC2-9D00-1C393C373EA7}" type="datetimeFigureOut">
              <a:rPr lang="zh-CN" altLang="en-US" smtClean="0"/>
              <a:pPr/>
              <a:t>2013/7/13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266E651-7BF8-4241-B109-AB07AA7D455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309096D-323B-4B4A-9258-41DDE524FEFA}" type="datetimeFigureOut">
              <a:rPr lang="zh-CN" altLang="en-US" smtClean="0"/>
              <a:pPr/>
              <a:t>2013/7/13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A0CB53F-1C9C-493D-A3A4-CD32302034F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16E08-F865-4CE7-AD21-BFA8807B8B37}" type="datetimeFigureOut">
              <a:rPr lang="zh-CN" altLang="en-US" smtClean="0"/>
              <a:pPr/>
              <a:t>2013/7/13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CD0AC-D08F-4913-8FD2-52A9C47FEC1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10"/>
          <p:cNvGrpSpPr/>
          <p:nvPr/>
        </p:nvGrpSpPr>
        <p:grpSpPr>
          <a:xfrm flipH="1">
            <a:off x="-36512" y="35955"/>
            <a:ext cx="9180512" cy="6849429"/>
            <a:chOff x="4630180" y="3284983"/>
            <a:chExt cx="4810708" cy="3589190"/>
          </a:xfrm>
        </p:grpSpPr>
        <p:pic>
          <p:nvPicPr>
            <p:cNvPr id="12" name="Picture 2" descr="C:\Documents and Settings\xiaomin\桌面\设计追风堂专用PPT模板\2008112132049389_2.jpg"/>
            <p:cNvPicPr>
              <a:picLocks noChangeAspect="1" noChangeArrowheads="1"/>
            </p:cNvPicPr>
            <p:nvPr userDrawn="1"/>
          </p:nvPicPr>
          <p:blipFill>
            <a:blip r:embed="rId2" cstate="print">
              <a:clrChange>
                <a:clrFrom>
                  <a:srgbClr val="FBFAF6"/>
                </a:clrFrom>
                <a:clrTo>
                  <a:srgbClr val="FBFAF6">
                    <a:alpha val="0"/>
                  </a:srgbClr>
                </a:clrTo>
              </a:clrChange>
              <a:biLevel thresh="50000"/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92080" y="4042125"/>
              <a:ext cx="4148808" cy="28320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矩形 12"/>
            <p:cNvSpPr/>
            <p:nvPr userDrawn="1"/>
          </p:nvSpPr>
          <p:spPr>
            <a:xfrm>
              <a:off x="4788024" y="3645024"/>
              <a:ext cx="2736304" cy="19442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矩形 13"/>
            <p:cNvSpPr/>
            <p:nvPr userDrawn="1"/>
          </p:nvSpPr>
          <p:spPr>
            <a:xfrm>
              <a:off x="4630180" y="3284983"/>
              <a:ext cx="4810708" cy="3589189"/>
            </a:xfrm>
            <a:prstGeom prst="rect">
              <a:avLst/>
            </a:prstGeom>
            <a:solidFill>
              <a:srgbClr val="FFFFFF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2267744" y="3645024"/>
            <a:ext cx="5904656" cy="1296144"/>
          </a:xfrm>
        </p:spPr>
        <p:txBody>
          <a:bodyPr>
            <a:normAutofit/>
          </a:bodyPr>
          <a:lstStyle>
            <a:lvl1pPr marL="0" indent="0" algn="r">
              <a:buNone/>
              <a:defRPr sz="2000" b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16E08-F865-4CE7-AD21-BFA8807B8B37}" type="datetimeFigureOut">
              <a:rPr lang="zh-CN" altLang="en-US" smtClean="0"/>
              <a:pPr/>
              <a:t>2013/7/13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CD0AC-D08F-4913-8FD2-52A9C47FEC12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899592" y="1984750"/>
            <a:ext cx="7772400" cy="1470025"/>
          </a:xfrm>
        </p:spPr>
        <p:txBody>
          <a:bodyPr>
            <a:normAutofit/>
          </a:bodyPr>
          <a:lstStyle>
            <a:lvl1pPr algn="r">
              <a:defRPr sz="44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pic>
        <p:nvPicPr>
          <p:cNvPr id="2052" name="Picture 4" descr="C:\Documents and Settings\xiaomin\桌面\设计追风堂专用PPT模板\追风堂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67498" t="81998" r="16251"/>
          <a:stretch/>
        </p:blipFill>
        <p:spPr bwMode="auto">
          <a:xfrm>
            <a:off x="8316416" y="3573016"/>
            <a:ext cx="304940" cy="590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Documents and Settings\xiaomin\桌面\设计追风堂专用PPT模板\追风堂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07504" y="4725144"/>
            <a:ext cx="1088917" cy="1903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内容-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16E08-F865-4CE7-AD21-BFA8807B8B37}" type="datetimeFigureOut">
              <a:rPr lang="zh-CN" altLang="en-US" smtClean="0"/>
              <a:pPr/>
              <a:t>2013/7/13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CD0AC-D08F-4913-8FD2-52A9C47FEC1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0"/>
            <a:ext cx="9144000" cy="10801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Picture 3" descr="C:\Documents and Settings\xiaomin\桌面\设计追风堂专用PPT模板\追风堂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604448" y="5949280"/>
            <a:ext cx="411972" cy="72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45232" y="158006"/>
            <a:ext cx="7931224" cy="778098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16E08-F865-4CE7-AD21-BFA8807B8B37}" type="datetimeFigureOut">
              <a:rPr lang="zh-CN" altLang="en-US" smtClean="0"/>
              <a:pPr/>
              <a:t>2013/7/13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CD0AC-D08F-4913-8FD2-52A9C47FEC1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036689567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分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16E08-F865-4CE7-AD21-BFA8807B8B37}" type="datetimeFigureOut">
              <a:rPr lang="zh-CN" altLang="en-US" smtClean="0"/>
              <a:pPr/>
              <a:t>2013/7/13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CD0AC-D08F-4913-8FD2-52A9C47FEC12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0" y="0"/>
            <a:ext cx="9144000" cy="12687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biLevel thresh="50000"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-4584" y="3068960"/>
            <a:ext cx="1763688" cy="25612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52128" y="3489027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552128" y="1988840"/>
            <a:ext cx="7772400" cy="1500187"/>
          </a:xfrm>
        </p:spPr>
        <p:txBody>
          <a:bodyPr anchor="b"/>
          <a:lstStyle>
            <a:lvl1pPr marL="0" indent="0">
              <a:buNone/>
              <a:defRPr sz="2000" b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分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-4584" y="3068960"/>
            <a:ext cx="1763688" cy="25612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16E08-F865-4CE7-AD21-BFA8807B8B37}" type="datetimeFigureOut">
              <a:rPr lang="zh-CN" altLang="en-US" smtClean="0"/>
              <a:pPr/>
              <a:t>2013/7/13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CD0AC-D08F-4913-8FD2-52A9C47FEC12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0" y="0"/>
            <a:ext cx="9144000" cy="12687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52128" y="3489027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552128" y="1988840"/>
            <a:ext cx="7772400" cy="1500187"/>
          </a:xfrm>
        </p:spPr>
        <p:txBody>
          <a:bodyPr anchor="b"/>
          <a:lstStyle>
            <a:lvl1pPr marL="0" indent="0">
              <a:buNone/>
              <a:defRPr sz="2000" b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pic>
        <p:nvPicPr>
          <p:cNvPr id="10" name="Picture 3" descr="C:\Documents and Settings\xiaomin\桌面\设计追风堂专用PPT模板\追风堂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11560" y="2852936"/>
            <a:ext cx="721208" cy="1260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793203816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D1D740-1F3D-4DC2-9D00-1C393C373EA7}" type="datetimeFigureOut">
              <a:rPr lang="zh-CN" altLang="en-US" smtClean="0"/>
              <a:pPr/>
              <a:t>2013/7/13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66E651-7BF8-4241-B109-AB07AA7D455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D1D740-1F3D-4DC2-9D00-1C393C373EA7}" type="datetimeFigureOut">
              <a:rPr lang="zh-CN" altLang="en-US" smtClean="0"/>
              <a:pPr/>
              <a:t>2013/7/13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66E651-7BF8-4241-B109-AB07AA7D455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D1D740-1F3D-4DC2-9D00-1C393C373EA7}" type="datetimeFigureOut">
              <a:rPr lang="zh-CN" altLang="en-US" smtClean="0"/>
              <a:pPr/>
              <a:t>2013/7/13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66E651-7BF8-4241-B109-AB07AA7D455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D1D740-1F3D-4DC2-9D00-1C393C373EA7}" type="datetimeFigureOut">
              <a:rPr lang="zh-CN" altLang="en-US" smtClean="0"/>
              <a:pPr/>
              <a:t>2013/7/13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66E651-7BF8-4241-B109-AB07AA7D4557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9144000" cy="12687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0" y="0"/>
            <a:ext cx="9144000" cy="12687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132856"/>
            <a:ext cx="5111750" cy="399330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D1D740-1F3D-4DC2-9D00-1C393C373EA7}" type="datetimeFigureOut">
              <a:rPr lang="zh-CN" altLang="en-US" smtClean="0"/>
              <a:pPr/>
              <a:t>2013/7/13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66E651-7BF8-4241-B109-AB07AA7D455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6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9.jpe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image" Target="../media/image11.jpeg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image" Target="../media/image14.jpeg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13" Type="http://schemas.openxmlformats.org/officeDocument/2006/relationships/image" Target="../media/image16.jpeg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.xml"/><Relationship Id="rId13" Type="http://schemas.openxmlformats.org/officeDocument/2006/relationships/image" Target="../media/image18.jpeg"/><Relationship Id="rId3" Type="http://schemas.openxmlformats.org/officeDocument/2006/relationships/slideLayout" Target="../slideLayouts/slideLayout69.xml"/><Relationship Id="rId7" Type="http://schemas.openxmlformats.org/officeDocument/2006/relationships/slideLayout" Target="../slideLayouts/slideLayout73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8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76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5.xml"/><Relationship Id="rId13" Type="http://schemas.openxmlformats.org/officeDocument/2006/relationships/theme" Target="../theme/theme8.xml"/><Relationship Id="rId3" Type="http://schemas.openxmlformats.org/officeDocument/2006/relationships/slideLayout" Target="../slideLayouts/slideLayout80.xml"/><Relationship Id="rId7" Type="http://schemas.openxmlformats.org/officeDocument/2006/relationships/slideLayout" Target="../slideLayouts/slideLayout84.xml"/><Relationship Id="rId12" Type="http://schemas.openxmlformats.org/officeDocument/2006/relationships/slideLayout" Target="../slideLayouts/slideLayout89.xml"/><Relationship Id="rId2" Type="http://schemas.openxmlformats.org/officeDocument/2006/relationships/slideLayout" Target="../slideLayouts/slideLayout79.xml"/><Relationship Id="rId1" Type="http://schemas.openxmlformats.org/officeDocument/2006/relationships/slideLayout" Target="../slideLayouts/slideLayout78.xml"/><Relationship Id="rId6" Type="http://schemas.openxmlformats.org/officeDocument/2006/relationships/slideLayout" Target="../slideLayouts/slideLayout83.xml"/><Relationship Id="rId11" Type="http://schemas.openxmlformats.org/officeDocument/2006/relationships/slideLayout" Target="../slideLayouts/slideLayout88.xml"/><Relationship Id="rId5" Type="http://schemas.openxmlformats.org/officeDocument/2006/relationships/slideLayout" Target="../slideLayouts/slideLayout82.xml"/><Relationship Id="rId10" Type="http://schemas.openxmlformats.org/officeDocument/2006/relationships/slideLayout" Target="../slideLayouts/slideLayout87.xml"/><Relationship Id="rId4" Type="http://schemas.openxmlformats.org/officeDocument/2006/relationships/slideLayout" Target="../slideLayouts/slideLayout81.xml"/><Relationship Id="rId9" Type="http://schemas.openxmlformats.org/officeDocument/2006/relationships/slideLayout" Target="../slideLayouts/slideLayout86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7.xml"/><Relationship Id="rId13" Type="http://schemas.openxmlformats.org/officeDocument/2006/relationships/slideLayout" Target="../slideLayouts/slideLayout102.xml"/><Relationship Id="rId18" Type="http://schemas.openxmlformats.org/officeDocument/2006/relationships/image" Target="../media/image26.png"/><Relationship Id="rId3" Type="http://schemas.openxmlformats.org/officeDocument/2006/relationships/slideLayout" Target="../slideLayouts/slideLayout92.xml"/><Relationship Id="rId7" Type="http://schemas.openxmlformats.org/officeDocument/2006/relationships/slideLayout" Target="../slideLayouts/slideLayout96.xml"/><Relationship Id="rId12" Type="http://schemas.openxmlformats.org/officeDocument/2006/relationships/slideLayout" Target="../slideLayouts/slideLayout101.xml"/><Relationship Id="rId17" Type="http://schemas.openxmlformats.org/officeDocument/2006/relationships/image" Target="../media/image25.png"/><Relationship Id="rId2" Type="http://schemas.openxmlformats.org/officeDocument/2006/relationships/slideLayout" Target="../slideLayouts/slideLayout91.xml"/><Relationship Id="rId16" Type="http://schemas.openxmlformats.org/officeDocument/2006/relationships/image" Target="../media/image24.jpeg"/><Relationship Id="rId1" Type="http://schemas.openxmlformats.org/officeDocument/2006/relationships/slideLayout" Target="../slideLayouts/slideLayout90.xml"/><Relationship Id="rId6" Type="http://schemas.openxmlformats.org/officeDocument/2006/relationships/slideLayout" Target="../slideLayouts/slideLayout95.xml"/><Relationship Id="rId11" Type="http://schemas.openxmlformats.org/officeDocument/2006/relationships/slideLayout" Target="../slideLayouts/slideLayout100.xml"/><Relationship Id="rId5" Type="http://schemas.openxmlformats.org/officeDocument/2006/relationships/slideLayout" Target="../slideLayouts/slideLayout94.xml"/><Relationship Id="rId15" Type="http://schemas.openxmlformats.org/officeDocument/2006/relationships/theme" Target="../theme/theme9.xml"/><Relationship Id="rId10" Type="http://schemas.openxmlformats.org/officeDocument/2006/relationships/slideLayout" Target="../slideLayouts/slideLayout99.xml"/><Relationship Id="rId4" Type="http://schemas.openxmlformats.org/officeDocument/2006/relationships/slideLayout" Target="../slideLayouts/slideLayout93.xml"/><Relationship Id="rId9" Type="http://schemas.openxmlformats.org/officeDocument/2006/relationships/slideLayout" Target="../slideLayouts/slideLayout98.xml"/><Relationship Id="rId14" Type="http://schemas.openxmlformats.org/officeDocument/2006/relationships/slideLayout" Target="../slideLayouts/slideLayout10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716E08-F865-4CE7-AD21-BFA8807B8B37}" type="datetimeFigureOut">
              <a:rPr lang="zh-CN" altLang="en-US" smtClean="0"/>
              <a:pPr/>
              <a:t>2013/7/13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5CD0AC-D08F-4913-8FD2-52A9C47FEC1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endParaRPr lang="en-US" altLang="zh-CN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en-US" altLang="zh-CN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CC6653B2-99D3-4124-86D0-511B38949754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charset="-122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charset="-122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charset="-122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charset="-122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17D28A-B99E-4F3D-A9A9-EF7E4C62D6CF}" type="datetimeFigureOut">
              <a:rPr lang="zh-CN" altLang="en-US" smtClean="0"/>
              <a:pPr/>
              <a:t>2013/7/13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F653CC-9A60-47D5-A9AB-FAFBEC2998C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C26011-EA01-4FE3-A7EA-DE4A0622EB58}" type="datetimeFigureOut">
              <a:rPr lang="zh-CN" altLang="en-US" smtClean="0"/>
              <a:pPr/>
              <a:t>2013/7/13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0DAF3B-00A5-4F86-B269-FB0693C56DF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EC5AB4-97B6-4017-94DB-A841A04B8824}" type="datetimeFigureOut">
              <a:rPr lang="zh-CN" altLang="en-US" smtClean="0"/>
              <a:pPr/>
              <a:t>2013/7/13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E7DAE4-75C6-44B9-A068-F80BAD55371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3C47D8-45B5-4CC3-9A57-1D03741227BE}" type="datetimeFigureOut">
              <a:rPr lang="zh-CN" altLang="en-US" smtClean="0"/>
              <a:pPr/>
              <a:t>2013/7/13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B0AAD7-8455-401A-8CE5-6AE752746A8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 cstate="print">
            <a:lum/>
          </a:blip>
          <a:srcRect/>
          <a:stretch>
            <a:fillRect t="2000" b="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09096D-323B-4B4A-9258-41DDE524FEFA}" type="datetimeFigureOut">
              <a:rPr lang="zh-CN" altLang="en-US" smtClean="0"/>
              <a:pPr/>
              <a:t>2013/7/13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0CB53F-1C9C-493D-A3A4-CD32302034F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  <p:sldLayoutId id="2147483756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0" y="0"/>
            <a:ext cx="9144000" cy="10801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" name="组合 13"/>
          <p:cNvGrpSpPr/>
          <p:nvPr/>
        </p:nvGrpSpPr>
        <p:grpSpPr>
          <a:xfrm>
            <a:off x="4643438" y="3268811"/>
            <a:ext cx="4500562" cy="3605362"/>
            <a:chOff x="4643438" y="3268811"/>
            <a:chExt cx="4500562" cy="3605362"/>
          </a:xfrm>
        </p:grpSpPr>
        <p:pic>
          <p:nvPicPr>
            <p:cNvPr id="1026" name="Picture 2" descr="C:\Documents and Settings\xiaomin\桌面\设计追风堂专用PPT模板\2008112132049389_2.jpg"/>
            <p:cNvPicPr>
              <a:picLocks noChangeAspect="1" noChangeArrowheads="1"/>
            </p:cNvPicPr>
            <p:nvPr userDrawn="1"/>
          </p:nvPicPr>
          <p:blipFill>
            <a:blip r:embed="rId16" cstate="print">
              <a:clrChange>
                <a:clrFrom>
                  <a:srgbClr val="FBFAF6"/>
                </a:clrFrom>
                <a:clrTo>
                  <a:srgbClr val="FBFAF6">
                    <a:alpha val="0"/>
                  </a:srgbClr>
                </a:clrTo>
              </a:clrChange>
              <a:biLevel thresh="50000"/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t="1053" r="7156"/>
            <a:stretch>
              <a:fillRect/>
            </a:stretch>
          </p:blipFill>
          <p:spPr bwMode="auto">
            <a:xfrm>
              <a:off x="5292080" y="4071942"/>
              <a:ext cx="3851920" cy="2802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矩形 6"/>
            <p:cNvSpPr/>
            <p:nvPr userDrawn="1"/>
          </p:nvSpPr>
          <p:spPr>
            <a:xfrm>
              <a:off x="4788024" y="3645024"/>
              <a:ext cx="2736304" cy="19442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 userDrawn="1"/>
          </p:nvSpPr>
          <p:spPr>
            <a:xfrm>
              <a:off x="4643438" y="3268811"/>
              <a:ext cx="4500562" cy="3589189"/>
            </a:xfrm>
            <a:prstGeom prst="rect">
              <a:avLst/>
            </a:prstGeom>
            <a:solidFill>
              <a:srgbClr val="FFFFFF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158006"/>
            <a:ext cx="7931224" cy="7780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340768"/>
            <a:ext cx="8229600" cy="47853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716E08-F865-4CE7-AD21-BFA8807B8B37}" type="datetimeFigureOut">
              <a:rPr lang="zh-CN" altLang="en-US" smtClean="0"/>
              <a:pPr/>
              <a:t>2013/7/13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5CD0AC-D08F-4913-8FD2-52A9C47FEC12}" type="slidenum">
              <a:rPr lang="zh-CN" altLang="en-US" smtClean="0"/>
              <a:pPr/>
              <a:t>‹#›</a:t>
            </a:fld>
            <a:endParaRPr lang="zh-CN" altLang="en-US"/>
          </a:p>
        </p:txBody>
      </p:sp>
      <p:pic>
        <p:nvPicPr>
          <p:cNvPr id="11" name="Picture 3" descr="C:\Documents and Settings\xiaomin\桌面\设计追风堂专用PPT模板\追风堂.png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408771"/>
            <a:ext cx="721208" cy="1260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C:\Documents and Settings\xiaomin\桌面\设计追风堂专用PPT模板\追风堂.png"/>
          <p:cNvPicPr>
            <a:picLocks noChangeAspect="1" noChangeArrowheads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67498" t="81998" r="16251"/>
          <a:stretch/>
        </p:blipFill>
        <p:spPr bwMode="auto">
          <a:xfrm>
            <a:off x="8468886" y="360040"/>
            <a:ext cx="304940" cy="590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82" r:id="rId1"/>
    <p:sldLayoutId id="2147483783" r:id="rId2"/>
    <p:sldLayoutId id="2147483784" r:id="rId3"/>
    <p:sldLayoutId id="2147483785" r:id="rId4"/>
    <p:sldLayoutId id="2147483786" r:id="rId5"/>
    <p:sldLayoutId id="2147483787" r:id="rId6"/>
    <p:sldLayoutId id="2147483788" r:id="rId7"/>
    <p:sldLayoutId id="2147483789" r:id="rId8"/>
    <p:sldLayoutId id="2147483790" r:id="rId9"/>
    <p:sldLayoutId id="2147483791" r:id="rId10"/>
    <p:sldLayoutId id="2147483792" r:id="rId11"/>
    <p:sldLayoutId id="2147483793" r:id="rId12"/>
    <p:sldLayoutId id="2147483794" r:id="rId13"/>
    <p:sldLayoutId id="2147483795" r:id="rId14"/>
  </p:sldLayoutIdLst>
  <p:txStyles>
    <p:titleStyle>
      <a:lvl1pPr algn="r" defTabSz="914400" rtl="0" eaLnBrk="1" latinLnBrk="0" hangingPunct="1"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•"/>
        <a:defRPr sz="28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6.xml"/><Relationship Id="rId6" Type="http://schemas.openxmlformats.org/officeDocument/2006/relationships/hyperlink" Target="http://tair.taobao.org/" TargetMode="External"/><Relationship Id="rId5" Type="http://schemas.openxmlformats.org/officeDocument/2006/relationships/hyperlink" Target="http://tfs.taobao.org/" TargetMode="External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4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agespeed/ngx_pagespeed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blog.zhuzhaoyuan.com/2012/01/a-mechanism-to-help-write-web-application-firewalls-for-nginx/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6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://github.com/taobao/tengine" TargetMode="External"/><Relationship Id="rId1" Type="http://schemas.openxmlformats.org/officeDocument/2006/relationships/slideLayout" Target="../slideLayouts/slideLayout4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tengine.taobao.org/book/" TargetMode="External"/><Relationship Id="rId2" Type="http://schemas.openxmlformats.org/officeDocument/2006/relationships/hyperlink" Target="http://nginx.org/cn/" TargetMode="External"/><Relationship Id="rId1" Type="http://schemas.openxmlformats.org/officeDocument/2006/relationships/slideLayout" Target="../slideLayouts/slideLayout4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tengine.taobao.org/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6.xml"/><Relationship Id="rId4" Type="http://schemas.openxmlformats.org/officeDocument/2006/relationships/hyperlink" Target="https://github.com/taobao/tengine" TargetMode="Externa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hyperlink" Target="mailto:yaoweibin@gmail.com" TargetMode="External"/><Relationship Id="rId1" Type="http://schemas.openxmlformats.org/officeDocument/2006/relationships/slideLayout" Target="../slideLayouts/slideLayout4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tengine.taobao.org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3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467544" y="1844824"/>
            <a:ext cx="8352928" cy="1470025"/>
          </a:xfrm>
        </p:spPr>
        <p:txBody>
          <a:bodyPr>
            <a:normAutofit/>
          </a:bodyPr>
          <a:lstStyle/>
          <a:p>
            <a:r>
              <a:rPr lang="en-US" altLang="zh-CN" sz="4000" smtClean="0"/>
              <a:t>Tengine</a:t>
            </a:r>
            <a:br>
              <a:rPr lang="en-US" altLang="zh-CN" sz="4000" smtClean="0"/>
            </a:br>
            <a:r>
              <a:rPr lang="zh-CN" altLang="en-US" sz="4000" smtClean="0"/>
              <a:t>打造高效、稳定、安全、易用的平台</a:t>
            </a:r>
            <a:endParaRPr lang="zh-CN" altLang="en-US" sz="4000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403648" y="3645024"/>
            <a:ext cx="6400800" cy="1008112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姚伟斌（</a:t>
            </a:r>
            <a:r>
              <a:rPr lang="zh-CN" altLang="en-US" dirty="0" smtClean="0"/>
              <a:t>文景）</a:t>
            </a:r>
            <a:endParaRPr lang="en-US" altLang="zh-CN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3557941" y="4797152"/>
            <a:ext cx="20281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solidFill>
                  <a:schemeClr val="bg1">
                    <a:lumMod val="50000"/>
                  </a:schemeClr>
                </a:solidFill>
              </a:rPr>
              <a:t>2013-07-13</a:t>
            </a:r>
            <a:endParaRPr lang="zh-CN" alt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日志打点、收集与统计系统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zh-CN" altLang="en-US" dirty="0" smtClean="0"/>
              <a:t>功能（可看成私有的</a:t>
            </a:r>
            <a:r>
              <a:rPr lang="en-US" altLang="zh-CN" dirty="0" smtClean="0"/>
              <a:t>Google Analytics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JavaScript</a:t>
            </a:r>
            <a:r>
              <a:rPr lang="zh-CN" altLang="en-US" dirty="0" smtClean="0"/>
              <a:t>埋点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收集日志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分析统计信息</a:t>
            </a:r>
            <a:endParaRPr lang="en-US" altLang="zh-CN" dirty="0" smtClean="0"/>
          </a:p>
          <a:p>
            <a:r>
              <a:rPr lang="zh-CN" altLang="en-US" dirty="0" smtClean="0"/>
              <a:t>实现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Nginx</a:t>
            </a:r>
            <a:r>
              <a:rPr lang="zh-CN" altLang="en-US" dirty="0" smtClean="0"/>
              <a:t>模块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分布式传输系统</a:t>
            </a:r>
            <a:endParaRPr lang="en-US" altLang="zh-CN" dirty="0" smtClean="0"/>
          </a:p>
          <a:p>
            <a:pPr lvl="1"/>
            <a:r>
              <a:rPr lang="en-US" altLang="zh-CN" dirty="0" err="1" smtClean="0"/>
              <a:t>Hadoop</a:t>
            </a:r>
            <a:r>
              <a:rPr lang="zh-CN" altLang="en-US" dirty="0" smtClean="0"/>
              <a:t>上运行</a:t>
            </a:r>
            <a:r>
              <a:rPr lang="en-US" altLang="zh-CN" dirty="0" err="1" smtClean="0"/>
              <a:t>MapReduce</a:t>
            </a:r>
            <a:r>
              <a:rPr lang="zh-CN" altLang="en-US" dirty="0" smtClean="0"/>
              <a:t>统计</a:t>
            </a:r>
            <a:endParaRPr lang="en-US" altLang="zh-CN" dirty="0" smtClean="0"/>
          </a:p>
          <a:p>
            <a:r>
              <a:rPr lang="zh-CN" altLang="en-US" dirty="0" smtClean="0"/>
              <a:t>性能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几十台机器一天几十亿</a:t>
            </a:r>
            <a:r>
              <a:rPr lang="en-US" altLang="zh-CN" dirty="0" smtClean="0"/>
              <a:t>PV</a:t>
            </a:r>
          </a:p>
          <a:p>
            <a:pPr lvl="1"/>
            <a:r>
              <a:rPr lang="zh-CN" altLang="en-US" dirty="0" smtClean="0"/>
              <a:t>单机处理能力</a:t>
            </a:r>
            <a:r>
              <a:rPr lang="en-US" altLang="zh-CN" dirty="0" smtClean="0"/>
              <a:t>4</a:t>
            </a:r>
            <a:r>
              <a:rPr lang="zh-CN" altLang="en-US" dirty="0" smtClean="0"/>
              <a:t>万</a:t>
            </a:r>
            <a:r>
              <a:rPr lang="en-US" altLang="zh-CN" dirty="0" smtClean="0"/>
              <a:t>QPS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tair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868144" y="3140968"/>
            <a:ext cx="2961052" cy="1292993"/>
          </a:xfrm>
          <a:prstGeom prst="rect">
            <a:avLst/>
          </a:prstGeom>
        </p:spPr>
      </p:pic>
      <p:pic>
        <p:nvPicPr>
          <p:cNvPr id="4" name="图片 3" descr="tfs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870134" y="1412776"/>
            <a:ext cx="2950338" cy="173086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RESTful</a:t>
            </a:r>
            <a:r>
              <a:rPr lang="zh-CN" altLang="en-US" dirty="0" smtClean="0"/>
              <a:t>接口层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 err="1" smtClean="0"/>
              <a:t>RESTful</a:t>
            </a:r>
            <a:r>
              <a:rPr lang="zh-CN" altLang="en-US" dirty="0" smtClean="0"/>
              <a:t>接口支持</a:t>
            </a:r>
            <a:endParaRPr lang="en-US" altLang="zh-CN" dirty="0" smtClean="0"/>
          </a:p>
          <a:p>
            <a:pPr lvl="1"/>
            <a:r>
              <a:rPr lang="en-US" altLang="zh-CN" dirty="0" smtClean="0">
                <a:hlinkClick r:id="rId5"/>
              </a:rPr>
              <a:t>TFS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分布式文件系统，类似于</a:t>
            </a:r>
            <a:r>
              <a:rPr lang="en-US" altLang="zh-CN" dirty="0" smtClean="0"/>
              <a:t>GFS</a:t>
            </a:r>
            <a:r>
              <a:rPr lang="zh-CN" altLang="en-US" dirty="0" smtClean="0"/>
              <a:t>，已经开源</a:t>
            </a:r>
            <a:endParaRPr lang="en-US" altLang="zh-CN" dirty="0" smtClean="0"/>
          </a:p>
          <a:p>
            <a:pPr lvl="1"/>
            <a:r>
              <a:rPr lang="en-US" altLang="zh-CN" dirty="0" smtClean="0">
                <a:hlinkClick r:id="rId6"/>
              </a:rPr>
              <a:t>Tair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分布式</a:t>
            </a:r>
            <a:r>
              <a:rPr lang="en-US" altLang="zh-CN" dirty="0" smtClean="0"/>
              <a:t>K/V</a:t>
            </a:r>
            <a:r>
              <a:rPr lang="zh-CN" altLang="en-US" dirty="0" smtClean="0"/>
              <a:t>存储系统</a:t>
            </a:r>
            <a:endParaRPr lang="en-US" altLang="zh-CN" dirty="0" smtClean="0"/>
          </a:p>
          <a:p>
            <a:r>
              <a:rPr lang="zh-CN" altLang="en-US" dirty="0" smtClean="0"/>
              <a:t>简化应用开发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可返回</a:t>
            </a:r>
            <a:r>
              <a:rPr lang="en-US" altLang="zh-CN" dirty="0" smtClean="0"/>
              <a:t>JSON</a:t>
            </a:r>
            <a:r>
              <a:rPr lang="zh-CN" altLang="en-US" dirty="0" smtClean="0"/>
              <a:t>格式直接让浏览器处理</a:t>
            </a:r>
            <a:endParaRPr lang="en-US" altLang="zh-CN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分布式防攻击系统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4525963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功能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抵挡应用层</a:t>
            </a:r>
            <a:r>
              <a:rPr lang="en-US" altLang="zh-CN" dirty="0" err="1" smtClean="0"/>
              <a:t>DDoS</a:t>
            </a:r>
            <a:r>
              <a:rPr lang="zh-CN" altLang="en-US" dirty="0" smtClean="0"/>
              <a:t>攻击、封禁</a:t>
            </a:r>
            <a:r>
              <a:rPr lang="en-US" altLang="zh-CN" dirty="0" smtClean="0"/>
              <a:t>IP</a:t>
            </a:r>
            <a:r>
              <a:rPr lang="zh-CN" altLang="en-US" dirty="0" smtClean="0"/>
              <a:t>、</a:t>
            </a:r>
            <a:r>
              <a:rPr lang="en-US" altLang="zh-CN" dirty="0" smtClean="0"/>
              <a:t>Cookie</a:t>
            </a:r>
            <a:r>
              <a:rPr lang="zh-CN" altLang="en-US" dirty="0" smtClean="0"/>
              <a:t>等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QPS</a:t>
            </a:r>
            <a:r>
              <a:rPr lang="zh-CN" altLang="en-US" dirty="0" smtClean="0"/>
              <a:t>限流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HOT patch</a:t>
            </a:r>
          </a:p>
          <a:p>
            <a:pPr lvl="1"/>
            <a:r>
              <a:rPr lang="zh-CN" altLang="en-US" dirty="0" smtClean="0"/>
              <a:t>防</a:t>
            </a:r>
            <a:r>
              <a:rPr lang="en-US" altLang="zh-CN" dirty="0" smtClean="0"/>
              <a:t>XSS</a:t>
            </a:r>
            <a:r>
              <a:rPr lang="zh-CN" altLang="en-US" dirty="0" smtClean="0"/>
              <a:t>攻击</a:t>
            </a:r>
            <a:endParaRPr lang="en-US" altLang="zh-CN" dirty="0" smtClean="0"/>
          </a:p>
        </p:txBody>
      </p:sp>
      <p:grpSp>
        <p:nvGrpSpPr>
          <p:cNvPr id="4" name="组合 31"/>
          <p:cNvGrpSpPr/>
          <p:nvPr/>
        </p:nvGrpSpPr>
        <p:grpSpPr>
          <a:xfrm>
            <a:off x="251520" y="3789040"/>
            <a:ext cx="8712968" cy="3068960"/>
            <a:chOff x="251520" y="1484784"/>
            <a:chExt cx="8640960" cy="3433795"/>
          </a:xfrm>
        </p:grpSpPr>
        <p:sp>
          <p:nvSpPr>
            <p:cNvPr id="5" name="圆角矩形 4"/>
            <p:cNvSpPr/>
            <p:nvPr/>
          </p:nvSpPr>
          <p:spPr>
            <a:xfrm>
              <a:off x="3419872" y="4198499"/>
              <a:ext cx="2304256" cy="720080"/>
            </a:xfrm>
            <a:prstGeom prst="roundRect">
              <a:avLst>
                <a:gd name="adj" fmla="val 11521"/>
              </a:avLst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 smtClean="0">
                  <a:latin typeface="DejaVu Sans Mono" pitchFamily="49" charset="0"/>
                  <a:ea typeface="DejaVu Sans Mono" pitchFamily="49" charset="0"/>
                  <a:cs typeface="DejaVu Sans Mono" pitchFamily="49" charset="0"/>
                </a:rPr>
                <a:t>TMD Console</a:t>
              </a:r>
              <a:endParaRPr lang="zh-CN" altLang="en-US" sz="1400" dirty="0">
                <a:latin typeface="DejaVu Sans Mono" pitchFamily="49" charset="0"/>
                <a:ea typeface="宋体" pitchFamily="2" charset="-122"/>
                <a:cs typeface="DejaVu Sans Mono" pitchFamily="49" charset="0"/>
              </a:endParaRPr>
            </a:p>
          </p:txBody>
        </p:sp>
        <p:grpSp>
          <p:nvGrpSpPr>
            <p:cNvPr id="6" name="组合 48"/>
            <p:cNvGrpSpPr/>
            <p:nvPr/>
          </p:nvGrpSpPr>
          <p:grpSpPr>
            <a:xfrm>
              <a:off x="251520" y="1484784"/>
              <a:ext cx="4248472" cy="2538637"/>
              <a:chOff x="179512" y="1268760"/>
              <a:chExt cx="4464496" cy="2864103"/>
            </a:xfrm>
          </p:grpSpPr>
          <p:sp>
            <p:nvSpPr>
              <p:cNvPr id="22" name="矩形 21"/>
              <p:cNvSpPr/>
              <p:nvPr/>
            </p:nvSpPr>
            <p:spPr>
              <a:xfrm>
                <a:off x="179512" y="1844824"/>
                <a:ext cx="4464496" cy="2288039"/>
              </a:xfrm>
              <a:prstGeom prst="rect">
                <a:avLst/>
              </a:prstGeom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>
                  <a:latin typeface="DejaVu Sans Mono" pitchFamily="49" charset="0"/>
                  <a:ea typeface="宋体" pitchFamily="2" charset="-122"/>
                  <a:cs typeface="DejaVu Sans Mono" pitchFamily="49" charset="0"/>
                </a:endParaRPr>
              </a:p>
            </p:txBody>
          </p:sp>
          <p:sp>
            <p:nvSpPr>
              <p:cNvPr id="23" name="圆角矩形 22"/>
              <p:cNvSpPr/>
              <p:nvPr/>
            </p:nvSpPr>
            <p:spPr>
              <a:xfrm>
                <a:off x="1475656" y="3145241"/>
                <a:ext cx="2016224" cy="648072"/>
              </a:xfrm>
              <a:prstGeom prst="round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400" dirty="0" smtClean="0">
                    <a:latin typeface="DejaVu Sans Mono" pitchFamily="49" charset="0"/>
                    <a:ea typeface="DejaVu Sans Mono" pitchFamily="49" charset="0"/>
                    <a:cs typeface="DejaVu Sans Mono" pitchFamily="49" charset="0"/>
                  </a:rPr>
                  <a:t>TMD Server</a:t>
                </a:r>
                <a:endParaRPr lang="zh-CN" altLang="en-US" sz="1400" dirty="0">
                  <a:latin typeface="DejaVu Sans Mono" pitchFamily="49" charset="0"/>
                  <a:ea typeface="宋体" pitchFamily="2" charset="-122"/>
                  <a:cs typeface="DejaVu Sans Mono" pitchFamily="49" charset="0"/>
                </a:endParaRPr>
              </a:p>
            </p:txBody>
          </p:sp>
          <p:grpSp>
            <p:nvGrpSpPr>
              <p:cNvPr id="24" name="组合 37"/>
              <p:cNvGrpSpPr/>
              <p:nvPr/>
            </p:nvGrpSpPr>
            <p:grpSpPr>
              <a:xfrm>
                <a:off x="395536" y="1268762"/>
                <a:ext cx="1872208" cy="1584174"/>
                <a:chOff x="395536" y="1268762"/>
                <a:chExt cx="1872208" cy="1584174"/>
              </a:xfrm>
            </p:grpSpPr>
            <p:sp>
              <p:nvSpPr>
                <p:cNvPr id="31" name="矩形 3"/>
                <p:cNvSpPr/>
                <p:nvPr/>
              </p:nvSpPr>
              <p:spPr>
                <a:xfrm>
                  <a:off x="395536" y="1988840"/>
                  <a:ext cx="1872208" cy="864096"/>
                </a:xfrm>
                <a:prstGeom prst="rect">
                  <a:avLst/>
                </a:prstGeom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altLang="zh-CN" sz="1400" dirty="0" smtClean="0">
                    <a:latin typeface="DejaVu Sans Mono" pitchFamily="49" charset="0"/>
                    <a:ea typeface="DejaVu Sans Mono" pitchFamily="49" charset="0"/>
                    <a:cs typeface="DejaVu Sans Mono" pitchFamily="49" charset="0"/>
                  </a:endParaRPr>
                </a:p>
                <a:p>
                  <a:endParaRPr lang="en-US" altLang="zh-CN" sz="1400" dirty="0" smtClean="0">
                    <a:latin typeface="DejaVu Sans Mono" pitchFamily="49" charset="0"/>
                    <a:ea typeface="DejaVu Sans Mono" pitchFamily="49" charset="0"/>
                    <a:cs typeface="DejaVu Sans Mono" pitchFamily="49" charset="0"/>
                  </a:endParaRPr>
                </a:p>
                <a:p>
                  <a:r>
                    <a:rPr lang="en-US" altLang="zh-CN" sz="1400" dirty="0" err="1" smtClean="0">
                      <a:latin typeface="DejaVu Sans Mono" pitchFamily="49" charset="0"/>
                      <a:ea typeface="DejaVu Sans Mono" pitchFamily="49" charset="0"/>
                      <a:cs typeface="DejaVu Sans Mono" pitchFamily="49" charset="0"/>
                    </a:rPr>
                    <a:t>Tengine</a:t>
                  </a:r>
                  <a:r>
                    <a:rPr lang="en-US" altLang="zh-CN" sz="1400" dirty="0" smtClean="0">
                      <a:latin typeface="DejaVu Sans Mono" pitchFamily="49" charset="0"/>
                      <a:ea typeface="DejaVu Sans Mono" pitchFamily="49" charset="0"/>
                      <a:cs typeface="DejaVu Sans Mono" pitchFamily="49" charset="0"/>
                    </a:rPr>
                    <a:t> </a:t>
                  </a:r>
                  <a:endParaRPr lang="zh-CN" altLang="en-US" sz="1400" dirty="0">
                    <a:latin typeface="DejaVu Sans Mono" pitchFamily="49" charset="0"/>
                    <a:ea typeface="宋体" pitchFamily="2" charset="-122"/>
                    <a:cs typeface="DejaVu Sans Mono" pitchFamily="49" charset="0"/>
                  </a:endParaRPr>
                </a:p>
              </p:txBody>
            </p:sp>
            <p:sp>
              <p:nvSpPr>
                <p:cNvPr id="32" name="矩形 4"/>
                <p:cNvSpPr/>
                <p:nvPr/>
              </p:nvSpPr>
              <p:spPr>
                <a:xfrm>
                  <a:off x="755576" y="2132856"/>
                  <a:ext cx="1177054" cy="339466"/>
                </a:xfrm>
                <a:prstGeom prst="rect">
                  <a:avLst/>
                </a:prstGeom>
              </p:spPr>
              <p:style>
                <a:lnRef idx="0">
                  <a:schemeClr val="accent6"/>
                </a:lnRef>
                <a:fillRef idx="3">
                  <a:schemeClr val="accent6"/>
                </a:fillRef>
                <a:effectRef idx="3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1400" dirty="0" smtClean="0">
                      <a:latin typeface="DejaVu Sans Mono" pitchFamily="49" charset="0"/>
                      <a:ea typeface="DejaVu Sans Mono" pitchFamily="49" charset="0"/>
                      <a:cs typeface="DejaVu Sans Mono" pitchFamily="49" charset="0"/>
                    </a:rPr>
                    <a:t>TMD</a:t>
                  </a:r>
                  <a:r>
                    <a:rPr lang="zh-CN" altLang="en-US" sz="1400" dirty="0" smtClean="0">
                      <a:latin typeface="DejaVu Sans Mono" pitchFamily="49" charset="0"/>
                      <a:ea typeface="宋体" pitchFamily="2" charset="-122"/>
                      <a:cs typeface="DejaVu Sans Mono" pitchFamily="49" charset="0"/>
                    </a:rPr>
                    <a:t>模块</a:t>
                  </a:r>
                  <a:endParaRPr lang="zh-CN" altLang="en-US" sz="1400" dirty="0">
                    <a:latin typeface="DejaVu Sans Mono" pitchFamily="49" charset="0"/>
                    <a:ea typeface="宋体" pitchFamily="2" charset="-122"/>
                    <a:cs typeface="DejaVu Sans Mono" pitchFamily="49" charset="0"/>
                  </a:endParaRPr>
                </a:p>
              </p:txBody>
            </p:sp>
            <p:cxnSp>
              <p:nvCxnSpPr>
                <p:cNvPr id="33" name="直接箭头连接符 32"/>
                <p:cNvCxnSpPr/>
                <p:nvPr/>
              </p:nvCxnSpPr>
              <p:spPr>
                <a:xfrm rot="16200000" flipH="1">
                  <a:off x="905824" y="1694577"/>
                  <a:ext cx="864094" cy="12463"/>
                </a:xfrm>
                <a:prstGeom prst="straightConnector1">
                  <a:avLst/>
                </a:prstGeom>
                <a:ln>
                  <a:tailEnd type="arrow"/>
                </a:ln>
              </p:spPr>
              <p:style>
                <a:lnRef idx="3">
                  <a:schemeClr val="accent3"/>
                </a:lnRef>
                <a:fillRef idx="0">
                  <a:schemeClr val="accent3"/>
                </a:fillRef>
                <a:effectRef idx="2">
                  <a:schemeClr val="accent3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5" name="组合 38"/>
              <p:cNvGrpSpPr/>
              <p:nvPr/>
            </p:nvGrpSpPr>
            <p:grpSpPr>
              <a:xfrm>
                <a:off x="2555776" y="1268760"/>
                <a:ext cx="1872208" cy="1584174"/>
                <a:chOff x="395536" y="1268762"/>
                <a:chExt cx="1872208" cy="1584174"/>
              </a:xfrm>
            </p:grpSpPr>
            <p:sp>
              <p:nvSpPr>
                <p:cNvPr id="28" name="矩形 27"/>
                <p:cNvSpPr/>
                <p:nvPr/>
              </p:nvSpPr>
              <p:spPr>
                <a:xfrm>
                  <a:off x="395536" y="1988840"/>
                  <a:ext cx="1872208" cy="864096"/>
                </a:xfrm>
                <a:prstGeom prst="rect">
                  <a:avLst/>
                </a:prstGeom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altLang="zh-CN" sz="1400" dirty="0" smtClean="0">
                    <a:latin typeface="DejaVu Sans Mono" pitchFamily="49" charset="0"/>
                    <a:ea typeface="DejaVu Sans Mono" pitchFamily="49" charset="0"/>
                    <a:cs typeface="DejaVu Sans Mono" pitchFamily="49" charset="0"/>
                  </a:endParaRPr>
                </a:p>
                <a:p>
                  <a:pPr algn="r"/>
                  <a:endParaRPr lang="en-US" altLang="zh-CN" sz="1400" dirty="0" smtClean="0">
                    <a:latin typeface="DejaVu Sans Mono" pitchFamily="49" charset="0"/>
                    <a:ea typeface="DejaVu Sans Mono" pitchFamily="49" charset="0"/>
                    <a:cs typeface="DejaVu Sans Mono" pitchFamily="49" charset="0"/>
                  </a:endParaRPr>
                </a:p>
                <a:p>
                  <a:r>
                    <a:rPr lang="en-US" altLang="zh-CN" sz="1400" dirty="0" err="1" smtClean="0">
                      <a:latin typeface="DejaVu Sans Mono" pitchFamily="49" charset="0"/>
                      <a:ea typeface="DejaVu Sans Mono" pitchFamily="49" charset="0"/>
                      <a:cs typeface="DejaVu Sans Mono" pitchFamily="49" charset="0"/>
                    </a:rPr>
                    <a:t>Tengine</a:t>
                  </a:r>
                  <a:r>
                    <a:rPr lang="en-US" altLang="zh-CN" sz="1400" dirty="0" smtClean="0">
                      <a:latin typeface="DejaVu Sans Mono" pitchFamily="49" charset="0"/>
                      <a:ea typeface="DejaVu Sans Mono" pitchFamily="49" charset="0"/>
                      <a:cs typeface="DejaVu Sans Mono" pitchFamily="49" charset="0"/>
                    </a:rPr>
                    <a:t> </a:t>
                  </a:r>
                  <a:endParaRPr lang="zh-CN" altLang="en-US" sz="1400" dirty="0">
                    <a:latin typeface="DejaVu Sans Mono" pitchFamily="49" charset="0"/>
                    <a:ea typeface="宋体" pitchFamily="2" charset="-122"/>
                    <a:cs typeface="DejaVu Sans Mono" pitchFamily="49" charset="0"/>
                  </a:endParaRPr>
                </a:p>
              </p:txBody>
            </p:sp>
            <p:sp>
              <p:nvSpPr>
                <p:cNvPr id="29" name="矩形 28"/>
                <p:cNvSpPr/>
                <p:nvPr/>
              </p:nvSpPr>
              <p:spPr>
                <a:xfrm>
                  <a:off x="755576" y="2132856"/>
                  <a:ext cx="1177054" cy="339466"/>
                </a:xfrm>
                <a:prstGeom prst="rect">
                  <a:avLst/>
                </a:prstGeom>
              </p:spPr>
              <p:style>
                <a:lnRef idx="0">
                  <a:schemeClr val="accent6"/>
                </a:lnRef>
                <a:fillRef idx="3">
                  <a:schemeClr val="accent6"/>
                </a:fillRef>
                <a:effectRef idx="3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1400" dirty="0" smtClean="0">
                      <a:latin typeface="DejaVu Sans Mono" pitchFamily="49" charset="0"/>
                      <a:ea typeface="DejaVu Sans Mono" pitchFamily="49" charset="0"/>
                      <a:cs typeface="DejaVu Sans Mono" pitchFamily="49" charset="0"/>
                    </a:rPr>
                    <a:t>TMD</a:t>
                  </a:r>
                  <a:r>
                    <a:rPr lang="zh-CN" altLang="en-US" sz="1400" dirty="0" smtClean="0">
                      <a:latin typeface="DejaVu Sans Mono" pitchFamily="49" charset="0"/>
                      <a:ea typeface="宋体" pitchFamily="2" charset="-122"/>
                      <a:cs typeface="DejaVu Sans Mono" pitchFamily="49" charset="0"/>
                    </a:rPr>
                    <a:t>模块</a:t>
                  </a:r>
                  <a:endParaRPr lang="zh-CN" altLang="en-US" sz="1400" dirty="0">
                    <a:latin typeface="DejaVu Sans Mono" pitchFamily="49" charset="0"/>
                    <a:ea typeface="宋体" pitchFamily="2" charset="-122"/>
                    <a:cs typeface="DejaVu Sans Mono" pitchFamily="49" charset="0"/>
                  </a:endParaRPr>
                </a:p>
              </p:txBody>
            </p:sp>
            <p:cxnSp>
              <p:nvCxnSpPr>
                <p:cNvPr id="30" name="直接箭头连接符 29"/>
                <p:cNvCxnSpPr>
                  <a:endCxn id="29" idx="0"/>
                </p:cNvCxnSpPr>
                <p:nvPr/>
              </p:nvCxnSpPr>
              <p:spPr>
                <a:xfrm rot="16200000" flipH="1">
                  <a:off x="905824" y="1694577"/>
                  <a:ext cx="864094" cy="12463"/>
                </a:xfrm>
                <a:prstGeom prst="straightConnector1">
                  <a:avLst/>
                </a:prstGeom>
                <a:ln>
                  <a:tailEnd type="arrow"/>
                </a:ln>
              </p:spPr>
              <p:style>
                <a:lnRef idx="3">
                  <a:schemeClr val="accent3"/>
                </a:lnRef>
                <a:fillRef idx="0">
                  <a:schemeClr val="accent3"/>
                </a:fillRef>
                <a:effectRef idx="2">
                  <a:schemeClr val="accent3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6" name="直接箭头连接符 25"/>
              <p:cNvCxnSpPr/>
              <p:nvPr/>
            </p:nvCxnSpPr>
            <p:spPr>
              <a:xfrm>
                <a:off x="1294640" y="2453906"/>
                <a:ext cx="1274433" cy="790097"/>
              </a:xfrm>
              <a:prstGeom prst="straightConnector1">
                <a:avLst/>
              </a:prstGeom>
              <a:ln>
                <a:headEnd type="arrow"/>
                <a:tailEnd type="arrow"/>
              </a:ln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27" name="直接箭头连接符 26"/>
              <p:cNvCxnSpPr>
                <a:stCxn id="29" idx="2"/>
                <a:endCxn id="23" idx="0"/>
              </p:cNvCxnSpPr>
              <p:nvPr/>
            </p:nvCxnSpPr>
            <p:spPr>
              <a:xfrm flipH="1">
                <a:off x="2483768" y="2472322"/>
                <a:ext cx="1020575" cy="672919"/>
              </a:xfrm>
              <a:prstGeom prst="straightConnector1">
                <a:avLst/>
              </a:prstGeom>
              <a:ln>
                <a:headEnd type="arrow"/>
                <a:tailEnd type="arrow"/>
              </a:ln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</p:grpSp>
        <p:grpSp>
          <p:nvGrpSpPr>
            <p:cNvPr id="7" name="组合 62"/>
            <p:cNvGrpSpPr/>
            <p:nvPr/>
          </p:nvGrpSpPr>
          <p:grpSpPr>
            <a:xfrm>
              <a:off x="4644008" y="1484784"/>
              <a:ext cx="4248472" cy="2538637"/>
              <a:chOff x="179512" y="1268760"/>
              <a:chExt cx="4464496" cy="2864103"/>
            </a:xfrm>
          </p:grpSpPr>
          <p:sp>
            <p:nvSpPr>
              <p:cNvPr id="10" name="矩形 9"/>
              <p:cNvSpPr/>
              <p:nvPr/>
            </p:nvSpPr>
            <p:spPr>
              <a:xfrm>
                <a:off x="179512" y="1844824"/>
                <a:ext cx="4464496" cy="2288039"/>
              </a:xfrm>
              <a:prstGeom prst="rect">
                <a:avLst/>
              </a:prstGeom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>
                  <a:latin typeface="DejaVu Sans Mono" pitchFamily="49" charset="0"/>
                  <a:ea typeface="宋体" pitchFamily="2" charset="-122"/>
                  <a:cs typeface="DejaVu Sans Mono" pitchFamily="49" charset="0"/>
                </a:endParaRPr>
              </a:p>
            </p:txBody>
          </p:sp>
          <p:sp>
            <p:nvSpPr>
              <p:cNvPr id="11" name="圆角矩形 10"/>
              <p:cNvSpPr/>
              <p:nvPr/>
            </p:nvSpPr>
            <p:spPr>
              <a:xfrm>
                <a:off x="1475656" y="3145241"/>
                <a:ext cx="2016224" cy="648072"/>
              </a:xfrm>
              <a:prstGeom prst="round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400" dirty="0" smtClean="0">
                    <a:latin typeface="DejaVu Sans Mono" pitchFamily="49" charset="0"/>
                    <a:ea typeface="DejaVu Sans Mono" pitchFamily="49" charset="0"/>
                    <a:cs typeface="DejaVu Sans Mono" pitchFamily="49" charset="0"/>
                  </a:rPr>
                  <a:t>TMD Server</a:t>
                </a:r>
                <a:endParaRPr lang="zh-CN" altLang="en-US" sz="1400" dirty="0">
                  <a:latin typeface="DejaVu Sans Mono" pitchFamily="49" charset="0"/>
                  <a:ea typeface="宋体" pitchFamily="2" charset="-122"/>
                  <a:cs typeface="DejaVu Sans Mono" pitchFamily="49" charset="0"/>
                </a:endParaRPr>
              </a:p>
            </p:txBody>
          </p:sp>
          <p:grpSp>
            <p:nvGrpSpPr>
              <p:cNvPr id="12" name="组合 37"/>
              <p:cNvGrpSpPr/>
              <p:nvPr/>
            </p:nvGrpSpPr>
            <p:grpSpPr>
              <a:xfrm>
                <a:off x="395536" y="1268762"/>
                <a:ext cx="1872208" cy="1584174"/>
                <a:chOff x="395536" y="1268762"/>
                <a:chExt cx="1872208" cy="1584174"/>
              </a:xfrm>
            </p:grpSpPr>
            <p:sp>
              <p:nvSpPr>
                <p:cNvPr id="19" name="矩形 18"/>
                <p:cNvSpPr/>
                <p:nvPr/>
              </p:nvSpPr>
              <p:spPr>
                <a:xfrm>
                  <a:off x="395536" y="1988840"/>
                  <a:ext cx="1872208" cy="864096"/>
                </a:xfrm>
                <a:prstGeom prst="rect">
                  <a:avLst/>
                </a:prstGeom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altLang="zh-CN" sz="1400" dirty="0" smtClean="0">
                    <a:latin typeface="DejaVu Sans Mono" pitchFamily="49" charset="0"/>
                    <a:ea typeface="DejaVu Sans Mono" pitchFamily="49" charset="0"/>
                    <a:cs typeface="DejaVu Sans Mono" pitchFamily="49" charset="0"/>
                  </a:endParaRPr>
                </a:p>
                <a:p>
                  <a:endParaRPr lang="en-US" altLang="zh-CN" sz="1400" dirty="0" smtClean="0">
                    <a:latin typeface="DejaVu Sans Mono" pitchFamily="49" charset="0"/>
                    <a:ea typeface="DejaVu Sans Mono" pitchFamily="49" charset="0"/>
                    <a:cs typeface="DejaVu Sans Mono" pitchFamily="49" charset="0"/>
                  </a:endParaRPr>
                </a:p>
                <a:p>
                  <a:r>
                    <a:rPr lang="en-US" altLang="zh-CN" sz="1400" dirty="0" err="1" smtClean="0">
                      <a:latin typeface="DejaVu Sans Mono" pitchFamily="49" charset="0"/>
                      <a:ea typeface="DejaVu Sans Mono" pitchFamily="49" charset="0"/>
                      <a:cs typeface="DejaVu Sans Mono" pitchFamily="49" charset="0"/>
                    </a:rPr>
                    <a:t>Tengine</a:t>
                  </a:r>
                  <a:r>
                    <a:rPr lang="en-US" altLang="zh-CN" sz="1400" dirty="0" smtClean="0">
                      <a:latin typeface="DejaVu Sans Mono" pitchFamily="49" charset="0"/>
                      <a:ea typeface="DejaVu Sans Mono" pitchFamily="49" charset="0"/>
                      <a:cs typeface="DejaVu Sans Mono" pitchFamily="49" charset="0"/>
                    </a:rPr>
                    <a:t> </a:t>
                  </a:r>
                  <a:endParaRPr lang="zh-CN" altLang="en-US" sz="1400" dirty="0">
                    <a:latin typeface="DejaVu Sans Mono" pitchFamily="49" charset="0"/>
                    <a:ea typeface="宋体" pitchFamily="2" charset="-122"/>
                    <a:cs typeface="DejaVu Sans Mono" pitchFamily="49" charset="0"/>
                  </a:endParaRPr>
                </a:p>
              </p:txBody>
            </p:sp>
            <p:sp>
              <p:nvSpPr>
                <p:cNvPr id="20" name="矩形 4"/>
                <p:cNvSpPr/>
                <p:nvPr/>
              </p:nvSpPr>
              <p:spPr>
                <a:xfrm>
                  <a:off x="755576" y="2132856"/>
                  <a:ext cx="1177054" cy="339466"/>
                </a:xfrm>
                <a:prstGeom prst="rect">
                  <a:avLst/>
                </a:prstGeom>
              </p:spPr>
              <p:style>
                <a:lnRef idx="0">
                  <a:schemeClr val="accent6"/>
                </a:lnRef>
                <a:fillRef idx="3">
                  <a:schemeClr val="accent6"/>
                </a:fillRef>
                <a:effectRef idx="3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1400" dirty="0" smtClean="0">
                      <a:latin typeface="DejaVu Sans Mono" pitchFamily="49" charset="0"/>
                      <a:ea typeface="DejaVu Sans Mono" pitchFamily="49" charset="0"/>
                      <a:cs typeface="DejaVu Sans Mono" pitchFamily="49" charset="0"/>
                    </a:rPr>
                    <a:t>TMD</a:t>
                  </a:r>
                  <a:r>
                    <a:rPr lang="zh-CN" altLang="en-US" sz="1400" dirty="0" smtClean="0">
                      <a:latin typeface="DejaVu Sans Mono" pitchFamily="49" charset="0"/>
                      <a:ea typeface="宋体" pitchFamily="2" charset="-122"/>
                      <a:cs typeface="DejaVu Sans Mono" pitchFamily="49" charset="0"/>
                    </a:rPr>
                    <a:t>模块</a:t>
                  </a:r>
                  <a:endParaRPr lang="zh-CN" altLang="en-US" sz="1400" dirty="0">
                    <a:latin typeface="DejaVu Sans Mono" pitchFamily="49" charset="0"/>
                    <a:ea typeface="宋体" pitchFamily="2" charset="-122"/>
                    <a:cs typeface="DejaVu Sans Mono" pitchFamily="49" charset="0"/>
                  </a:endParaRPr>
                </a:p>
              </p:txBody>
            </p:sp>
            <p:cxnSp>
              <p:nvCxnSpPr>
                <p:cNvPr id="21" name="直接箭头连接符 20"/>
                <p:cNvCxnSpPr/>
                <p:nvPr/>
              </p:nvCxnSpPr>
              <p:spPr>
                <a:xfrm rot="16200000" flipH="1">
                  <a:off x="905824" y="1694577"/>
                  <a:ext cx="864094" cy="12463"/>
                </a:xfrm>
                <a:prstGeom prst="straightConnector1">
                  <a:avLst/>
                </a:prstGeom>
                <a:ln>
                  <a:tailEnd type="arrow"/>
                </a:ln>
              </p:spPr>
              <p:style>
                <a:lnRef idx="3">
                  <a:schemeClr val="accent3"/>
                </a:lnRef>
                <a:fillRef idx="0">
                  <a:schemeClr val="accent3"/>
                </a:fillRef>
                <a:effectRef idx="2">
                  <a:schemeClr val="accent3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" name="组合 38"/>
              <p:cNvGrpSpPr/>
              <p:nvPr/>
            </p:nvGrpSpPr>
            <p:grpSpPr>
              <a:xfrm>
                <a:off x="2555776" y="1268760"/>
                <a:ext cx="1872208" cy="1584174"/>
                <a:chOff x="395536" y="1268762"/>
                <a:chExt cx="1872208" cy="1584174"/>
              </a:xfrm>
            </p:grpSpPr>
            <p:sp>
              <p:nvSpPr>
                <p:cNvPr id="16" name="矩形 15"/>
                <p:cNvSpPr/>
                <p:nvPr/>
              </p:nvSpPr>
              <p:spPr>
                <a:xfrm>
                  <a:off x="395536" y="1988840"/>
                  <a:ext cx="1872208" cy="864096"/>
                </a:xfrm>
                <a:prstGeom prst="rect">
                  <a:avLst/>
                </a:prstGeom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altLang="zh-CN" sz="1400" dirty="0" smtClean="0">
                    <a:latin typeface="DejaVu Sans Mono" pitchFamily="49" charset="0"/>
                    <a:ea typeface="DejaVu Sans Mono" pitchFamily="49" charset="0"/>
                    <a:cs typeface="DejaVu Sans Mono" pitchFamily="49" charset="0"/>
                  </a:endParaRPr>
                </a:p>
                <a:p>
                  <a:pPr algn="r"/>
                  <a:endParaRPr lang="en-US" altLang="zh-CN" sz="1400" dirty="0" smtClean="0">
                    <a:latin typeface="DejaVu Sans Mono" pitchFamily="49" charset="0"/>
                    <a:ea typeface="DejaVu Sans Mono" pitchFamily="49" charset="0"/>
                    <a:cs typeface="DejaVu Sans Mono" pitchFamily="49" charset="0"/>
                  </a:endParaRPr>
                </a:p>
                <a:p>
                  <a:r>
                    <a:rPr lang="en-US" altLang="zh-CN" sz="1400" dirty="0" err="1" smtClean="0">
                      <a:latin typeface="DejaVu Sans Mono" pitchFamily="49" charset="0"/>
                      <a:ea typeface="DejaVu Sans Mono" pitchFamily="49" charset="0"/>
                      <a:cs typeface="DejaVu Sans Mono" pitchFamily="49" charset="0"/>
                    </a:rPr>
                    <a:t>Tengine</a:t>
                  </a:r>
                  <a:r>
                    <a:rPr lang="en-US" altLang="zh-CN" sz="1400" dirty="0" smtClean="0">
                      <a:latin typeface="DejaVu Sans Mono" pitchFamily="49" charset="0"/>
                      <a:ea typeface="DejaVu Sans Mono" pitchFamily="49" charset="0"/>
                      <a:cs typeface="DejaVu Sans Mono" pitchFamily="49" charset="0"/>
                    </a:rPr>
                    <a:t> </a:t>
                  </a:r>
                  <a:endParaRPr lang="zh-CN" altLang="en-US" sz="1400" dirty="0">
                    <a:latin typeface="DejaVu Sans Mono" pitchFamily="49" charset="0"/>
                    <a:ea typeface="宋体" pitchFamily="2" charset="-122"/>
                    <a:cs typeface="DejaVu Sans Mono" pitchFamily="49" charset="0"/>
                  </a:endParaRPr>
                </a:p>
              </p:txBody>
            </p:sp>
            <p:sp>
              <p:nvSpPr>
                <p:cNvPr id="17" name="矩形 16"/>
                <p:cNvSpPr/>
                <p:nvPr/>
              </p:nvSpPr>
              <p:spPr>
                <a:xfrm>
                  <a:off x="755576" y="2132856"/>
                  <a:ext cx="1177054" cy="339466"/>
                </a:xfrm>
                <a:prstGeom prst="rect">
                  <a:avLst/>
                </a:prstGeom>
              </p:spPr>
              <p:style>
                <a:lnRef idx="0">
                  <a:schemeClr val="accent6"/>
                </a:lnRef>
                <a:fillRef idx="3">
                  <a:schemeClr val="accent6"/>
                </a:fillRef>
                <a:effectRef idx="3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1400" dirty="0" smtClean="0">
                      <a:latin typeface="DejaVu Sans Mono" pitchFamily="49" charset="0"/>
                      <a:ea typeface="DejaVu Sans Mono" pitchFamily="49" charset="0"/>
                      <a:cs typeface="DejaVu Sans Mono" pitchFamily="49" charset="0"/>
                    </a:rPr>
                    <a:t>TMD</a:t>
                  </a:r>
                  <a:r>
                    <a:rPr lang="zh-CN" altLang="en-US" sz="1400" dirty="0" smtClean="0">
                      <a:latin typeface="DejaVu Sans Mono" pitchFamily="49" charset="0"/>
                      <a:ea typeface="宋体" pitchFamily="2" charset="-122"/>
                      <a:cs typeface="DejaVu Sans Mono" pitchFamily="49" charset="0"/>
                    </a:rPr>
                    <a:t>模块</a:t>
                  </a:r>
                  <a:endParaRPr lang="zh-CN" altLang="en-US" sz="1400" dirty="0">
                    <a:latin typeface="DejaVu Sans Mono" pitchFamily="49" charset="0"/>
                    <a:ea typeface="宋体" pitchFamily="2" charset="-122"/>
                    <a:cs typeface="DejaVu Sans Mono" pitchFamily="49" charset="0"/>
                  </a:endParaRPr>
                </a:p>
              </p:txBody>
            </p:sp>
            <p:cxnSp>
              <p:nvCxnSpPr>
                <p:cNvPr id="18" name="直接箭头连接符 17"/>
                <p:cNvCxnSpPr>
                  <a:endCxn id="17" idx="0"/>
                </p:cNvCxnSpPr>
                <p:nvPr/>
              </p:nvCxnSpPr>
              <p:spPr>
                <a:xfrm rot="16200000" flipH="1">
                  <a:off x="905824" y="1694577"/>
                  <a:ext cx="864094" cy="12463"/>
                </a:xfrm>
                <a:prstGeom prst="straightConnector1">
                  <a:avLst/>
                </a:prstGeom>
                <a:ln>
                  <a:tailEnd type="arrow"/>
                </a:ln>
              </p:spPr>
              <p:style>
                <a:lnRef idx="3">
                  <a:schemeClr val="accent3"/>
                </a:lnRef>
                <a:fillRef idx="0">
                  <a:schemeClr val="accent3"/>
                </a:fillRef>
                <a:effectRef idx="2">
                  <a:schemeClr val="accent3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4" name="直接箭头连接符 13"/>
              <p:cNvCxnSpPr>
                <a:endCxn id="11" idx="0"/>
              </p:cNvCxnSpPr>
              <p:nvPr/>
            </p:nvCxnSpPr>
            <p:spPr>
              <a:xfrm>
                <a:off x="1298623" y="2453906"/>
                <a:ext cx="1185146" cy="691335"/>
              </a:xfrm>
              <a:prstGeom prst="straightConnector1">
                <a:avLst/>
              </a:prstGeom>
              <a:ln>
                <a:headEnd type="arrow"/>
                <a:tailEnd type="arrow"/>
              </a:ln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5" name="直接箭头连接符 14"/>
              <p:cNvCxnSpPr>
                <a:stCxn id="17" idx="2"/>
                <a:endCxn id="11" idx="0"/>
              </p:cNvCxnSpPr>
              <p:nvPr/>
            </p:nvCxnSpPr>
            <p:spPr>
              <a:xfrm flipH="1">
                <a:off x="2483768" y="2472322"/>
                <a:ext cx="1020575" cy="672919"/>
              </a:xfrm>
              <a:prstGeom prst="straightConnector1">
                <a:avLst/>
              </a:prstGeom>
              <a:ln>
                <a:headEnd type="arrow"/>
                <a:tailEnd type="arrow"/>
              </a:ln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</p:grpSp>
        <p:cxnSp>
          <p:nvCxnSpPr>
            <p:cNvPr id="8" name="直接箭头连接符 7"/>
            <p:cNvCxnSpPr>
              <a:stCxn id="23" idx="2"/>
              <a:endCxn id="5" idx="0"/>
            </p:cNvCxnSpPr>
            <p:nvPr/>
          </p:nvCxnSpPr>
          <p:spPr>
            <a:xfrm>
              <a:off x="2444280" y="3722456"/>
              <a:ext cx="2127720" cy="476042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9" name="直接箭头连接符 8"/>
            <p:cNvCxnSpPr>
              <a:stCxn id="11" idx="2"/>
              <a:endCxn id="5" idx="0"/>
            </p:cNvCxnSpPr>
            <p:nvPr/>
          </p:nvCxnSpPr>
          <p:spPr>
            <a:xfrm flipH="1">
              <a:off x="4572000" y="3722456"/>
              <a:ext cx="2264768" cy="476042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CDN</a:t>
            </a:r>
            <a:r>
              <a:rPr lang="zh-CN" altLang="en-US" dirty="0" smtClean="0"/>
              <a:t>系统的七层负载均衡</a:t>
            </a:r>
            <a:endParaRPr lang="zh-CN" altLang="en-US" dirty="0"/>
          </a:p>
        </p:txBody>
      </p:sp>
      <p:sp>
        <p:nvSpPr>
          <p:cNvPr id="46" name="矩形 45"/>
          <p:cNvSpPr/>
          <p:nvPr/>
        </p:nvSpPr>
        <p:spPr>
          <a:xfrm>
            <a:off x="3275856" y="4581128"/>
            <a:ext cx="4896544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7" name="内容占位符 3"/>
          <p:cNvGrpSpPr>
            <a:grpSpLocks noGrp="1"/>
          </p:cNvGrpSpPr>
          <p:nvPr>
            <p:ph idx="1"/>
          </p:nvPr>
        </p:nvGrpSpPr>
        <p:grpSpPr>
          <a:xfrm>
            <a:off x="3256465" y="2668073"/>
            <a:ext cx="4915935" cy="3402144"/>
            <a:chOff x="3954789" y="2253007"/>
            <a:chExt cx="3752902" cy="2819660"/>
          </a:xfrm>
        </p:grpSpPr>
        <p:sp>
          <p:nvSpPr>
            <p:cNvPr id="48" name="矩形 47"/>
            <p:cNvSpPr/>
            <p:nvPr/>
          </p:nvSpPr>
          <p:spPr>
            <a:xfrm>
              <a:off x="3969592" y="4435320"/>
              <a:ext cx="3738099" cy="637347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sp>
          <p:nvSpPr>
            <p:cNvPr id="49" name="矩形 48"/>
            <p:cNvSpPr/>
            <p:nvPr/>
          </p:nvSpPr>
          <p:spPr>
            <a:xfrm>
              <a:off x="3954789" y="3028841"/>
              <a:ext cx="3697930" cy="596794"/>
            </a:xfrm>
            <a:prstGeom prst="rect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sp>
          <p:nvSpPr>
            <p:cNvPr id="50" name="矩形 49"/>
            <p:cNvSpPr/>
            <p:nvPr/>
          </p:nvSpPr>
          <p:spPr>
            <a:xfrm>
              <a:off x="4134509" y="3128497"/>
              <a:ext cx="1023843" cy="398342"/>
            </a:xfrm>
            <a:prstGeom prst="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 err="1" smtClean="0"/>
                <a:t>Tengine</a:t>
              </a:r>
              <a:r>
                <a:rPr lang="en-US" altLang="zh-CN" sz="1400" dirty="0" smtClean="0"/>
                <a:t> 1</a:t>
              </a:r>
              <a:endParaRPr lang="zh-CN" altLang="en-US" sz="1400" dirty="0"/>
            </a:p>
          </p:txBody>
        </p:sp>
        <p:sp>
          <p:nvSpPr>
            <p:cNvPr id="51" name="矩形 50"/>
            <p:cNvSpPr/>
            <p:nvPr/>
          </p:nvSpPr>
          <p:spPr>
            <a:xfrm>
              <a:off x="5336656" y="3128497"/>
              <a:ext cx="1051706" cy="398342"/>
            </a:xfrm>
            <a:prstGeom prst="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 smtClean="0"/>
                <a:t>Tengine2</a:t>
              </a:r>
              <a:endParaRPr lang="zh-CN" altLang="en-US" sz="1400" dirty="0"/>
            </a:p>
          </p:txBody>
        </p:sp>
        <p:sp>
          <p:nvSpPr>
            <p:cNvPr id="52" name="矩形 51"/>
            <p:cNvSpPr/>
            <p:nvPr/>
          </p:nvSpPr>
          <p:spPr>
            <a:xfrm>
              <a:off x="6520512" y="3128497"/>
              <a:ext cx="912318" cy="398342"/>
            </a:xfrm>
            <a:prstGeom prst="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 err="1" smtClean="0"/>
                <a:t>Tengine</a:t>
              </a:r>
              <a:r>
                <a:rPr lang="en-US" altLang="zh-CN" sz="1400" dirty="0" smtClean="0"/>
                <a:t> 3</a:t>
              </a:r>
              <a:endParaRPr lang="zh-CN" altLang="en-US" sz="1400" dirty="0"/>
            </a:p>
          </p:txBody>
        </p:sp>
        <p:sp>
          <p:nvSpPr>
            <p:cNvPr id="53" name="矩形 52"/>
            <p:cNvSpPr/>
            <p:nvPr/>
          </p:nvSpPr>
          <p:spPr>
            <a:xfrm>
              <a:off x="4244453" y="4554679"/>
              <a:ext cx="879553" cy="358508"/>
            </a:xfrm>
            <a:prstGeom prst="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 smtClean="0"/>
                <a:t>L2 cache1</a:t>
              </a:r>
              <a:endParaRPr lang="zh-CN" altLang="en-US" sz="1400" dirty="0"/>
            </a:p>
          </p:txBody>
        </p:sp>
        <p:cxnSp>
          <p:nvCxnSpPr>
            <p:cNvPr id="56" name="直接箭头连接符 55"/>
            <p:cNvCxnSpPr>
              <a:stCxn id="66" idx="2"/>
              <a:endCxn id="71" idx="0"/>
            </p:cNvCxnSpPr>
            <p:nvPr/>
          </p:nvCxnSpPr>
          <p:spPr>
            <a:xfrm>
              <a:off x="5893614" y="4196602"/>
              <a:ext cx="27487" cy="358077"/>
            </a:xfrm>
            <a:prstGeom prst="straightConnector1">
              <a:avLst/>
            </a:prstGeom>
            <a:ln w="28575" cmpd="sng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箭头连接符 58"/>
            <p:cNvCxnSpPr>
              <a:stCxn id="67" idx="2"/>
              <a:endCxn id="72" idx="0"/>
            </p:cNvCxnSpPr>
            <p:nvPr/>
          </p:nvCxnSpPr>
          <p:spPr>
            <a:xfrm>
              <a:off x="7048027" y="4196602"/>
              <a:ext cx="27486" cy="358077"/>
            </a:xfrm>
            <a:prstGeom prst="straightConnector1">
              <a:avLst/>
            </a:prstGeom>
            <a:ln w="28575" cmpd="sng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箭头连接符 59"/>
            <p:cNvCxnSpPr>
              <a:endCxn id="50" idx="0"/>
            </p:cNvCxnSpPr>
            <p:nvPr/>
          </p:nvCxnSpPr>
          <p:spPr>
            <a:xfrm flipH="1">
              <a:off x="4646431" y="2843390"/>
              <a:ext cx="1137239" cy="28510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接箭头连接符 60"/>
            <p:cNvCxnSpPr/>
            <p:nvPr/>
          </p:nvCxnSpPr>
          <p:spPr>
            <a:xfrm rot="5400000">
              <a:off x="5591353" y="2956612"/>
              <a:ext cx="398343" cy="1371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箭头连接符 61"/>
            <p:cNvCxnSpPr>
              <a:stCxn id="63" idx="2"/>
              <a:endCxn id="52" idx="0"/>
            </p:cNvCxnSpPr>
            <p:nvPr/>
          </p:nvCxnSpPr>
          <p:spPr>
            <a:xfrm>
              <a:off x="5796136" y="2829071"/>
              <a:ext cx="1180535" cy="29942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矩形 62"/>
            <p:cNvSpPr/>
            <p:nvPr/>
          </p:nvSpPr>
          <p:spPr>
            <a:xfrm>
              <a:off x="4499992" y="2253007"/>
              <a:ext cx="2592288" cy="576064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LVS</a:t>
              </a:r>
              <a:r>
                <a:rPr lang="zh-CN" altLang="en-US" dirty="0" smtClean="0"/>
                <a:t>集群</a:t>
              </a:r>
              <a:endParaRPr lang="zh-CN" altLang="en-US" dirty="0"/>
            </a:p>
          </p:txBody>
        </p:sp>
        <p:cxnSp>
          <p:nvCxnSpPr>
            <p:cNvPr id="65" name="直接箭头连接符 64"/>
            <p:cNvCxnSpPr>
              <a:stCxn id="68" idx="2"/>
              <a:endCxn id="53" idx="0"/>
            </p:cNvCxnSpPr>
            <p:nvPr/>
          </p:nvCxnSpPr>
          <p:spPr>
            <a:xfrm flipH="1">
              <a:off x="4684229" y="4196602"/>
              <a:ext cx="27486" cy="358077"/>
            </a:xfrm>
            <a:prstGeom prst="straightConnector1">
              <a:avLst/>
            </a:prstGeom>
            <a:ln w="28575" cmpd="sng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6" name="矩形 65"/>
          <p:cNvSpPr/>
          <p:nvPr/>
        </p:nvSpPr>
        <p:spPr>
          <a:xfrm>
            <a:off x="5220072" y="4725144"/>
            <a:ext cx="1152128" cy="36004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/>
              <a:t>L1 cache2</a:t>
            </a:r>
            <a:endParaRPr lang="zh-CN" altLang="en-US" sz="1400" dirty="0"/>
          </a:p>
        </p:txBody>
      </p:sp>
      <p:sp>
        <p:nvSpPr>
          <p:cNvPr id="67" name="矩形 66"/>
          <p:cNvSpPr/>
          <p:nvPr/>
        </p:nvSpPr>
        <p:spPr>
          <a:xfrm>
            <a:off x="6732240" y="4725144"/>
            <a:ext cx="1152128" cy="36004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/>
              <a:t>L1 cache3</a:t>
            </a:r>
            <a:endParaRPr lang="zh-CN" altLang="en-US" sz="1400" dirty="0"/>
          </a:p>
        </p:txBody>
      </p:sp>
      <p:sp>
        <p:nvSpPr>
          <p:cNvPr id="68" name="矩形 67"/>
          <p:cNvSpPr/>
          <p:nvPr/>
        </p:nvSpPr>
        <p:spPr>
          <a:xfrm>
            <a:off x="3707904" y="4725144"/>
            <a:ext cx="1080120" cy="36004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/>
              <a:t>L1 cache1</a:t>
            </a:r>
            <a:endParaRPr lang="zh-CN" altLang="en-US" sz="1400" dirty="0"/>
          </a:p>
        </p:txBody>
      </p:sp>
      <p:sp>
        <p:nvSpPr>
          <p:cNvPr id="71" name="矩形 70"/>
          <p:cNvSpPr/>
          <p:nvPr/>
        </p:nvSpPr>
        <p:spPr>
          <a:xfrm>
            <a:off x="5220073" y="5517232"/>
            <a:ext cx="1224135" cy="432568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/>
              <a:t>L2   cache2</a:t>
            </a:r>
            <a:endParaRPr lang="zh-CN" altLang="en-US" sz="1400" dirty="0"/>
          </a:p>
        </p:txBody>
      </p:sp>
      <p:sp>
        <p:nvSpPr>
          <p:cNvPr id="72" name="矩形 71"/>
          <p:cNvSpPr/>
          <p:nvPr/>
        </p:nvSpPr>
        <p:spPr>
          <a:xfrm>
            <a:off x="6732240" y="5517232"/>
            <a:ext cx="1224136" cy="432568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/>
              <a:t>L2 cache3</a:t>
            </a:r>
            <a:endParaRPr lang="zh-CN" altLang="en-US" sz="1400" dirty="0"/>
          </a:p>
        </p:txBody>
      </p:sp>
      <p:cxnSp>
        <p:nvCxnSpPr>
          <p:cNvPr id="73" name="直接箭头连接符 72"/>
          <p:cNvCxnSpPr>
            <a:stCxn id="51" idx="2"/>
            <a:endCxn id="66" idx="0"/>
          </p:cNvCxnSpPr>
          <p:nvPr/>
        </p:nvCxnSpPr>
        <p:spPr>
          <a:xfrm>
            <a:off x="5755392" y="4205053"/>
            <a:ext cx="40744" cy="520091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箭头连接符 73"/>
          <p:cNvCxnSpPr>
            <a:stCxn id="50" idx="2"/>
            <a:endCxn id="68" idx="0"/>
          </p:cNvCxnSpPr>
          <p:nvPr/>
        </p:nvCxnSpPr>
        <p:spPr>
          <a:xfrm>
            <a:off x="4162448" y="4205053"/>
            <a:ext cx="85516" cy="520091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箭头连接符 74"/>
          <p:cNvCxnSpPr>
            <a:stCxn id="52" idx="2"/>
            <a:endCxn id="67" idx="0"/>
          </p:cNvCxnSpPr>
          <p:nvPr/>
        </p:nvCxnSpPr>
        <p:spPr>
          <a:xfrm>
            <a:off x="7214835" y="4205053"/>
            <a:ext cx="93469" cy="520091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内容占位符 2"/>
          <p:cNvSpPr txBox="1">
            <a:spLocks/>
          </p:cNvSpPr>
          <p:nvPr/>
        </p:nvSpPr>
        <p:spPr>
          <a:xfrm>
            <a:off x="457200" y="1600200"/>
            <a:ext cx="8229600" cy="42050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zh-CN" altLang="en-US" sz="3200" dirty="0" smtClean="0"/>
              <a:t>一致性</a:t>
            </a:r>
            <a:r>
              <a:rPr lang="en-US" altLang="zh-CN" sz="3200" dirty="0" smtClean="0"/>
              <a:t>hash</a:t>
            </a:r>
            <a:r>
              <a:rPr lang="zh-CN" altLang="en-US" sz="3200" dirty="0" smtClean="0"/>
              <a:t>的负载均衡，提高命中率</a:t>
            </a:r>
            <a:endParaRPr lang="en-US" altLang="zh-CN" sz="3200" noProof="0" dirty="0" smtClean="0"/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altLang="zh-CN" sz="3200" dirty="0" smtClean="0"/>
              <a:t>10</a:t>
            </a:r>
            <a:r>
              <a:rPr lang="zh-CN" altLang="en-US" sz="3200" dirty="0" smtClean="0"/>
              <a:t>台机器，</a:t>
            </a:r>
            <a:r>
              <a:rPr lang="en-US" altLang="zh-CN" sz="3200" dirty="0" smtClean="0"/>
              <a:t>40G </a:t>
            </a:r>
            <a:r>
              <a:rPr lang="en-US" altLang="zh-CN" sz="3200" dirty="0" smtClean="0"/>
              <a:t>-&gt; 80G</a:t>
            </a:r>
            <a:r>
              <a:rPr lang="zh-CN" altLang="en-US" sz="3200" dirty="0" smtClean="0"/>
              <a:t>，</a:t>
            </a:r>
            <a:r>
              <a:rPr lang="en-US" altLang="zh-CN" sz="3200" dirty="0" smtClean="0"/>
              <a:t>QOS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zh-CN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安全，</a:t>
            </a:r>
            <a:r>
              <a:rPr kumimoji="0" lang="en-US" altLang="zh-CN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SSL</a:t>
            </a:r>
            <a:endParaRPr lang="en-US" altLang="zh-CN" sz="3200" dirty="0" smtClean="0"/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zh-CN" altLang="en-US" sz="3200" dirty="0" smtClean="0"/>
              <a:t>内容加速</a:t>
            </a:r>
            <a:endParaRPr kumimoji="0" lang="en-US" altLang="zh-CN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lang="en-US" altLang="zh-CN" sz="3200" dirty="0" smtClean="0"/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81" name="直接箭头连接符 80"/>
          <p:cNvCxnSpPr>
            <a:stCxn id="50" idx="2"/>
            <a:endCxn id="66" idx="0"/>
          </p:cNvCxnSpPr>
          <p:nvPr/>
        </p:nvCxnSpPr>
        <p:spPr>
          <a:xfrm>
            <a:off x="4162448" y="4205053"/>
            <a:ext cx="1633688" cy="520091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接箭头连接符 81"/>
          <p:cNvCxnSpPr>
            <a:stCxn id="50" idx="2"/>
            <a:endCxn id="67" idx="0"/>
          </p:cNvCxnSpPr>
          <p:nvPr/>
        </p:nvCxnSpPr>
        <p:spPr>
          <a:xfrm>
            <a:off x="4162448" y="4205053"/>
            <a:ext cx="3145856" cy="520091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接箭头连接符 82"/>
          <p:cNvCxnSpPr>
            <a:stCxn id="51" idx="2"/>
          </p:cNvCxnSpPr>
          <p:nvPr/>
        </p:nvCxnSpPr>
        <p:spPr>
          <a:xfrm flipH="1">
            <a:off x="4211960" y="4205053"/>
            <a:ext cx="1543432" cy="448083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接箭头连接符 83"/>
          <p:cNvCxnSpPr>
            <a:stCxn id="51" idx="2"/>
            <a:endCxn id="67" idx="0"/>
          </p:cNvCxnSpPr>
          <p:nvPr/>
        </p:nvCxnSpPr>
        <p:spPr>
          <a:xfrm>
            <a:off x="5755392" y="4205053"/>
            <a:ext cx="1552912" cy="520091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接箭头连接符 84"/>
          <p:cNvCxnSpPr>
            <a:stCxn id="52" idx="2"/>
            <a:endCxn id="66" idx="0"/>
          </p:cNvCxnSpPr>
          <p:nvPr/>
        </p:nvCxnSpPr>
        <p:spPr>
          <a:xfrm flipH="1">
            <a:off x="5796136" y="4205053"/>
            <a:ext cx="1418699" cy="520091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接箭头连接符 85"/>
          <p:cNvCxnSpPr>
            <a:stCxn id="52" idx="2"/>
          </p:cNvCxnSpPr>
          <p:nvPr/>
        </p:nvCxnSpPr>
        <p:spPr>
          <a:xfrm flipH="1">
            <a:off x="4211962" y="4205053"/>
            <a:ext cx="3002874" cy="464118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311804" y="2828836"/>
            <a:ext cx="478047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dirty="0" smtClean="0"/>
              <a:t>3</a:t>
            </a:r>
            <a:r>
              <a:rPr lang="zh-CN" altLang="en-US" sz="5400" dirty="0" smtClean="0"/>
              <a:t>、开发与定制</a:t>
            </a:r>
            <a:endParaRPr lang="en-US" altLang="zh-CN" sz="5400" dirty="0" smtClean="0"/>
          </a:p>
          <a:p>
            <a:endParaRPr lang="zh-CN" altLang="en-US" sz="5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动态加载模块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09120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Nginx</a:t>
            </a:r>
            <a:r>
              <a:rPr lang="zh-CN" altLang="en-US" dirty="0" smtClean="0"/>
              <a:t>核心代码静态编译</a:t>
            </a:r>
            <a:endParaRPr lang="en-US" altLang="zh-CN" dirty="0" smtClean="0"/>
          </a:p>
          <a:p>
            <a:r>
              <a:rPr lang="zh-CN" altLang="en-US" dirty="0" smtClean="0"/>
              <a:t>功能模块动态编译</a:t>
            </a:r>
            <a:endParaRPr lang="en-US" altLang="zh-CN" dirty="0" smtClean="0"/>
          </a:p>
          <a:p>
            <a:r>
              <a:rPr lang="zh-CN" altLang="en-US" dirty="0" smtClean="0"/>
              <a:t>优点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核心模块稳定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模块去耦合，分离编译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修改某个模块，只需编译相应模块</a:t>
            </a:r>
          </a:p>
          <a:p>
            <a:pPr lvl="1"/>
            <a:endParaRPr lang="zh-CN" altLang="en-US" sz="24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动态加载编译使用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277071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功能模块动态编译成</a:t>
            </a:r>
            <a:r>
              <a:rPr lang="en-US" altLang="zh-CN" dirty="0" smtClean="0"/>
              <a:t>so</a:t>
            </a:r>
            <a:r>
              <a:rPr lang="zh-CN" altLang="en-US" dirty="0" smtClean="0"/>
              <a:t>文件</a:t>
            </a:r>
            <a:endParaRPr lang="en-US" altLang="zh-CN" dirty="0" smtClean="0"/>
          </a:p>
          <a:p>
            <a:pPr lvl="1"/>
            <a:r>
              <a:rPr lang="en-US" altLang="zh-CN" sz="2400" dirty="0" smtClean="0"/>
              <a:t>./</a:t>
            </a:r>
            <a:r>
              <a:rPr lang="en-US" altLang="zh-CN" sz="2400" dirty="0" err="1" smtClean="0"/>
              <a:t>dso_tool</a:t>
            </a:r>
            <a:r>
              <a:rPr lang="en-US" altLang="zh-CN" sz="2400" dirty="0" smtClean="0"/>
              <a:t> --add-module=/path/to/</a:t>
            </a:r>
            <a:r>
              <a:rPr lang="en-US" altLang="zh-CN" sz="2400" dirty="0" err="1" smtClean="0"/>
              <a:t>lua</a:t>
            </a:r>
            <a:r>
              <a:rPr lang="en-US" altLang="zh-CN" sz="2400" dirty="0" smtClean="0"/>
              <a:t>-</a:t>
            </a:r>
            <a:r>
              <a:rPr lang="en-US" altLang="zh-CN" sz="2400" dirty="0" err="1" smtClean="0"/>
              <a:t>nginx</a:t>
            </a:r>
            <a:r>
              <a:rPr lang="en-US" altLang="zh-CN" sz="2400" dirty="0" smtClean="0"/>
              <a:t>-module</a:t>
            </a:r>
          </a:p>
          <a:p>
            <a:endParaRPr lang="en-US" altLang="zh-CN" dirty="0" smtClean="0"/>
          </a:p>
          <a:p>
            <a:r>
              <a:rPr lang="zh-CN" altLang="en-US" dirty="0" smtClean="0"/>
              <a:t>使用方法：</a:t>
            </a:r>
            <a:endParaRPr lang="zh-CN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27584" y="4149080"/>
            <a:ext cx="6912768" cy="15696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2400" dirty="0" err="1" smtClean="0"/>
              <a:t>dso</a:t>
            </a:r>
            <a:r>
              <a:rPr lang="en-US" altLang="zh-CN" sz="2400" dirty="0" smtClean="0"/>
              <a:t> {</a:t>
            </a:r>
          </a:p>
          <a:p>
            <a:r>
              <a:rPr lang="en-US" altLang="zh-CN" sz="2400" dirty="0" smtClean="0"/>
              <a:t>     load ngx_http_lua_module.so;</a:t>
            </a:r>
          </a:p>
          <a:p>
            <a:r>
              <a:rPr lang="en-US" altLang="zh-CN" sz="2400" dirty="0" smtClean="0"/>
              <a:t>     load ngx_http_memcached_module.so;</a:t>
            </a:r>
          </a:p>
          <a:p>
            <a:r>
              <a:rPr lang="en-US" altLang="zh-CN" sz="2400" dirty="0" smtClean="0"/>
              <a:t>}</a:t>
            </a:r>
            <a:endParaRPr lang="zh-CN" altLang="en-US" sz="24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ngx_lua</a:t>
            </a:r>
            <a:r>
              <a:rPr lang="zh-CN" altLang="en-US" dirty="0" smtClean="0"/>
              <a:t>模块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19256" cy="4925144"/>
          </a:xfrm>
        </p:spPr>
        <p:txBody>
          <a:bodyPr>
            <a:normAutofit fontScale="92500" lnSpcReduction="20000"/>
          </a:bodyPr>
          <a:lstStyle/>
          <a:p>
            <a:r>
              <a:rPr lang="zh-CN" altLang="en-US" dirty="0" smtClean="0"/>
              <a:t>引进动态脚本语言</a:t>
            </a:r>
            <a:r>
              <a:rPr lang="en-US" altLang="zh-CN" dirty="0" smtClean="0"/>
              <a:t>Lua</a:t>
            </a:r>
          </a:p>
          <a:p>
            <a:pPr lvl="1"/>
            <a:r>
              <a:rPr lang="en-US" altLang="zh-CN" dirty="0" err="1" smtClean="0"/>
              <a:t>Lua</a:t>
            </a:r>
            <a:r>
              <a:rPr lang="zh-CN" altLang="en-US" dirty="0" smtClean="0"/>
              <a:t>语言强大且简单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适合嵌入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支持协程（</a:t>
            </a:r>
            <a:r>
              <a:rPr lang="en-US" altLang="zh-CN" dirty="0" err="1" smtClean="0"/>
              <a:t>coroutine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r>
              <a:rPr lang="zh-CN" altLang="en-US" dirty="0" smtClean="0"/>
              <a:t>价值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用同步的语义来实现异步的调用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开发速度快</a:t>
            </a:r>
            <a:endParaRPr lang="en-US" altLang="zh-CN" dirty="0" smtClean="0"/>
          </a:p>
          <a:p>
            <a:r>
              <a:rPr lang="zh-CN" altLang="en-US" dirty="0" smtClean="0"/>
              <a:t>使用场景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性能要求较高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逻辑不是太复杂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需要将数据库、网络调用进行粘合</a:t>
            </a:r>
            <a:endParaRPr lang="en-US" altLang="zh-CN" dirty="0" smtClean="0"/>
          </a:p>
        </p:txBody>
      </p:sp>
      <p:pic>
        <p:nvPicPr>
          <p:cNvPr id="5" name="图片 4" descr="images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572000" y="1969535"/>
            <a:ext cx="4032448" cy="14594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代码示例</a:t>
            </a:r>
            <a:endParaRPr lang="zh-CN" altLang="en-US" dirty="0"/>
          </a:p>
        </p:txBody>
      </p:sp>
      <p:sp>
        <p:nvSpPr>
          <p:cNvPr id="17410" name="Rectangle 2"/>
          <p:cNvSpPr>
            <a:spLocks noGrp="1" noChangeArrowheads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lnSpc>
                <a:spcPct val="95000"/>
              </a:lnSpc>
              <a:spcBef>
                <a:spcPct val="0"/>
              </a:spcBef>
              <a:buClrTx/>
              <a:buFontTx/>
              <a:buNone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</a:pPr>
            <a:r>
              <a:rPr lang="en-US" sz="2000" b="1" dirty="0" smtClean="0">
                <a:solidFill>
                  <a:srgbClr val="0000FF"/>
                </a:solidFill>
                <a:latin typeface="'courier new'" pitchFamily="34"/>
              </a:rPr>
              <a:t>location</a:t>
            </a:r>
            <a:r>
              <a:rPr lang="en-US" sz="2000" dirty="0" smtClean="0">
                <a:latin typeface="'courier new'" pitchFamily="34"/>
              </a:rPr>
              <a:t> /</a:t>
            </a:r>
            <a:r>
              <a:rPr lang="en-US" sz="2000" dirty="0" err="1" smtClean="0">
                <a:latin typeface="'courier new'" pitchFamily="34"/>
              </a:rPr>
              <a:t>http_client</a:t>
            </a:r>
            <a:r>
              <a:rPr lang="en-US" sz="2000" dirty="0" smtClean="0">
                <a:latin typeface="'courier new'" pitchFamily="34"/>
              </a:rPr>
              <a:t> {</a:t>
            </a:r>
          </a:p>
          <a:p>
            <a:pPr marL="0" indent="0">
              <a:lnSpc>
                <a:spcPct val="95000"/>
              </a:lnSpc>
              <a:spcBef>
                <a:spcPct val="0"/>
              </a:spcBef>
              <a:buClrTx/>
              <a:buFontTx/>
              <a:buNone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</a:pPr>
            <a:r>
              <a:rPr lang="en-US" sz="2000" dirty="0" smtClean="0">
                <a:latin typeface="'courier new'" pitchFamily="34"/>
              </a:rPr>
              <a:t>    </a:t>
            </a:r>
            <a:r>
              <a:rPr lang="en-US" sz="2000" b="1" dirty="0" err="1" smtClean="0">
                <a:solidFill>
                  <a:srgbClr val="0000FF"/>
                </a:solidFill>
                <a:latin typeface="'courier new'" pitchFamily="34"/>
              </a:rPr>
              <a:t>proxy_pass</a:t>
            </a:r>
            <a:r>
              <a:rPr lang="en-US" sz="2000" dirty="0" smtClean="0">
                <a:latin typeface="'courier new'" pitchFamily="34"/>
              </a:rPr>
              <a:t> $</a:t>
            </a:r>
            <a:r>
              <a:rPr lang="en-US" sz="2000" dirty="0" err="1" smtClean="0">
                <a:latin typeface="'courier new'" pitchFamily="34"/>
              </a:rPr>
              <a:t>arg_url</a:t>
            </a:r>
            <a:r>
              <a:rPr lang="en-US" sz="2000" dirty="0" smtClean="0">
                <a:latin typeface="'courier new'" pitchFamily="34"/>
              </a:rPr>
              <a:t>;</a:t>
            </a:r>
          </a:p>
          <a:p>
            <a:pPr marL="0" indent="0">
              <a:lnSpc>
                <a:spcPct val="95000"/>
              </a:lnSpc>
              <a:spcBef>
                <a:spcPct val="0"/>
              </a:spcBef>
              <a:buClrTx/>
              <a:buFontTx/>
              <a:buNone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</a:pPr>
            <a:r>
              <a:rPr lang="en-US" sz="2000" dirty="0" smtClean="0">
                <a:latin typeface="'courier new'" pitchFamily="34"/>
              </a:rPr>
              <a:t>}</a:t>
            </a:r>
          </a:p>
          <a:p>
            <a:pPr marL="0" indent="0">
              <a:lnSpc>
                <a:spcPct val="95000"/>
              </a:lnSpc>
              <a:spcBef>
                <a:spcPct val="0"/>
              </a:spcBef>
              <a:buClrTx/>
              <a:buFontTx/>
              <a:buNone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</a:pPr>
            <a:endParaRPr lang="en-US" sz="2000" dirty="0" smtClean="0">
              <a:latin typeface="'courier new'" pitchFamily="34"/>
            </a:endParaRPr>
          </a:p>
          <a:p>
            <a:pPr marL="0" indent="0">
              <a:lnSpc>
                <a:spcPct val="95000"/>
              </a:lnSpc>
              <a:spcBef>
                <a:spcPct val="0"/>
              </a:spcBef>
              <a:buClrTx/>
              <a:buFontTx/>
              <a:buNone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</a:pPr>
            <a:r>
              <a:rPr lang="en-US" sz="2000" b="1" dirty="0" smtClean="0">
                <a:solidFill>
                  <a:srgbClr val="0000FF"/>
                </a:solidFill>
                <a:latin typeface="'courier new'" pitchFamily="34"/>
              </a:rPr>
              <a:t>location</a:t>
            </a:r>
            <a:r>
              <a:rPr lang="en-US" sz="2000" dirty="0" smtClean="0">
                <a:latin typeface="'courier new'" pitchFamily="34"/>
              </a:rPr>
              <a:t> /</a:t>
            </a:r>
            <a:r>
              <a:rPr lang="en-US" sz="2000" dirty="0" err="1" smtClean="0">
                <a:latin typeface="'courier new'" pitchFamily="34"/>
              </a:rPr>
              <a:t>web_iconv</a:t>
            </a:r>
            <a:r>
              <a:rPr lang="en-US" sz="2000" dirty="0" smtClean="0">
                <a:latin typeface="'courier new'" pitchFamily="34"/>
              </a:rPr>
              <a:t> {</a:t>
            </a:r>
          </a:p>
          <a:p>
            <a:pPr marL="0" indent="0">
              <a:lnSpc>
                <a:spcPct val="95000"/>
              </a:lnSpc>
              <a:spcBef>
                <a:spcPct val="0"/>
              </a:spcBef>
              <a:buClrTx/>
              <a:buFontTx/>
              <a:buNone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</a:pPr>
            <a:r>
              <a:rPr lang="en-US" sz="2000" dirty="0" smtClean="0">
                <a:latin typeface="'courier new'" pitchFamily="34"/>
              </a:rPr>
              <a:t>    </a:t>
            </a:r>
            <a:r>
              <a:rPr lang="en-US" sz="2000" b="1" dirty="0" err="1" smtClean="0">
                <a:solidFill>
                  <a:srgbClr val="FF0000"/>
                </a:solidFill>
                <a:latin typeface="'courier new'" pitchFamily="34"/>
              </a:rPr>
              <a:t>content_by_lua</a:t>
            </a:r>
            <a:r>
              <a:rPr lang="en-US" sz="2000" dirty="0" smtClean="0">
                <a:latin typeface="'courier new'" pitchFamily="34"/>
              </a:rPr>
              <a:t> '</a:t>
            </a:r>
          </a:p>
          <a:p>
            <a:pPr marL="0" indent="0">
              <a:lnSpc>
                <a:spcPct val="95000"/>
              </a:lnSpc>
              <a:spcBef>
                <a:spcPct val="0"/>
              </a:spcBef>
              <a:buClrTx/>
              <a:buFontTx/>
              <a:buNone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</a:pPr>
            <a:r>
              <a:rPr lang="en-US" sz="2000" dirty="0" smtClean="0">
                <a:latin typeface="'courier new'" pitchFamily="34"/>
              </a:rPr>
              <a:t>        local from, to, </a:t>
            </a:r>
            <a:r>
              <a:rPr lang="en-US" sz="2000" dirty="0" err="1" smtClean="0">
                <a:latin typeface="'courier new'" pitchFamily="34"/>
              </a:rPr>
              <a:t>url</a:t>
            </a:r>
            <a:r>
              <a:rPr lang="en-US" sz="2000" dirty="0" smtClean="0">
                <a:latin typeface="'courier new'" pitchFamily="34"/>
              </a:rPr>
              <a:t> = </a:t>
            </a:r>
            <a:r>
              <a:rPr lang="en-US" sz="2000" dirty="0" err="1" smtClean="0">
                <a:latin typeface="'courier new'" pitchFamily="34"/>
              </a:rPr>
              <a:t>ngx.var.arg_f</a:t>
            </a:r>
            <a:r>
              <a:rPr lang="en-US" sz="2000" dirty="0" smtClean="0">
                <a:latin typeface="'courier new'" pitchFamily="34"/>
              </a:rPr>
              <a:t>, </a:t>
            </a:r>
            <a:r>
              <a:rPr lang="en-US" sz="2000" dirty="0" err="1" smtClean="0">
                <a:latin typeface="'courier new'" pitchFamily="34"/>
              </a:rPr>
              <a:t>ngx.var.arg_t</a:t>
            </a:r>
            <a:r>
              <a:rPr lang="en-US" sz="2000" dirty="0" smtClean="0">
                <a:latin typeface="'courier new'" pitchFamily="34"/>
              </a:rPr>
              <a:t>, </a:t>
            </a:r>
            <a:r>
              <a:rPr lang="en-US" sz="2000" dirty="0" err="1" smtClean="0">
                <a:latin typeface="'courier new'" pitchFamily="34"/>
              </a:rPr>
              <a:t>ngx.var.arg_u</a:t>
            </a:r>
            <a:endParaRPr lang="en-US" sz="2000" dirty="0" smtClean="0">
              <a:latin typeface="'courier new'" pitchFamily="34"/>
            </a:endParaRPr>
          </a:p>
          <a:p>
            <a:pPr marL="0" indent="0">
              <a:lnSpc>
                <a:spcPct val="95000"/>
              </a:lnSpc>
              <a:spcBef>
                <a:spcPct val="0"/>
              </a:spcBef>
              <a:buClrTx/>
              <a:buFontTx/>
              <a:buNone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</a:pPr>
            <a:r>
              <a:rPr lang="en-US" sz="2000" dirty="0" smtClean="0">
                <a:latin typeface="'courier new'" pitchFamily="34"/>
              </a:rPr>
              <a:t>        local </a:t>
            </a:r>
            <a:r>
              <a:rPr lang="en-US" sz="2000" dirty="0" err="1" smtClean="0">
                <a:latin typeface="'courier new'" pitchFamily="34"/>
              </a:rPr>
              <a:t>iconv</a:t>
            </a:r>
            <a:r>
              <a:rPr lang="en-US" sz="2000" dirty="0" smtClean="0">
                <a:latin typeface="'courier new'" pitchFamily="34"/>
              </a:rPr>
              <a:t> = require "</a:t>
            </a:r>
            <a:r>
              <a:rPr lang="en-US" sz="2000" dirty="0" err="1" smtClean="0">
                <a:latin typeface="'courier new'" pitchFamily="34"/>
              </a:rPr>
              <a:t>iconv</a:t>
            </a:r>
            <a:r>
              <a:rPr lang="en-US" sz="2000" dirty="0" smtClean="0">
                <a:latin typeface="'courier new'" pitchFamily="34"/>
              </a:rPr>
              <a:t>"</a:t>
            </a:r>
          </a:p>
          <a:p>
            <a:pPr marL="0" indent="0">
              <a:lnSpc>
                <a:spcPct val="95000"/>
              </a:lnSpc>
              <a:spcBef>
                <a:spcPct val="0"/>
              </a:spcBef>
              <a:buClrTx/>
              <a:buFontTx/>
              <a:buNone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</a:pPr>
            <a:r>
              <a:rPr lang="en-US" sz="2000" dirty="0" smtClean="0">
                <a:latin typeface="'courier new'" pitchFamily="34"/>
              </a:rPr>
              <a:t>        local </a:t>
            </a:r>
            <a:r>
              <a:rPr lang="en-US" sz="2000" dirty="0" err="1" smtClean="0">
                <a:latin typeface="'courier new'" pitchFamily="34"/>
              </a:rPr>
              <a:t>cd</a:t>
            </a:r>
            <a:r>
              <a:rPr lang="en-US" sz="2000" dirty="0" smtClean="0">
                <a:latin typeface="'courier new'" pitchFamily="34"/>
              </a:rPr>
              <a:t> = </a:t>
            </a:r>
            <a:r>
              <a:rPr lang="en-US" sz="2000" dirty="0" err="1" smtClean="0">
                <a:latin typeface="'courier new'" pitchFamily="34"/>
              </a:rPr>
              <a:t>iconv.new</a:t>
            </a:r>
            <a:r>
              <a:rPr lang="en-US" sz="2000" dirty="0" smtClean="0">
                <a:latin typeface="'courier new'" pitchFamily="34"/>
              </a:rPr>
              <a:t>(to or "utf8", from or "</a:t>
            </a:r>
            <a:r>
              <a:rPr lang="en-US" sz="2000" dirty="0" err="1" smtClean="0">
                <a:latin typeface="'courier new'" pitchFamily="34"/>
              </a:rPr>
              <a:t>gbk</a:t>
            </a:r>
            <a:r>
              <a:rPr lang="en-US" sz="2000" dirty="0" smtClean="0">
                <a:latin typeface="'courier new'" pitchFamily="34"/>
              </a:rPr>
              <a:t>")</a:t>
            </a:r>
          </a:p>
          <a:p>
            <a:pPr marL="0" indent="0">
              <a:lnSpc>
                <a:spcPct val="95000"/>
              </a:lnSpc>
              <a:spcBef>
                <a:spcPct val="0"/>
              </a:spcBef>
              <a:buClrTx/>
              <a:buFontTx/>
              <a:buNone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</a:pPr>
            <a:r>
              <a:rPr lang="en-US" sz="2000" dirty="0" smtClean="0">
                <a:latin typeface="'courier new'" pitchFamily="34"/>
              </a:rPr>
              <a:t>        local res = </a:t>
            </a:r>
            <a:r>
              <a:rPr lang="en-US" sz="2000" dirty="0" err="1" smtClean="0">
                <a:solidFill>
                  <a:srgbClr val="FF0000"/>
                </a:solidFill>
                <a:latin typeface="'courier new'" pitchFamily="34"/>
              </a:rPr>
              <a:t>ngx.location.capture</a:t>
            </a:r>
            <a:r>
              <a:rPr lang="en-US" sz="2000" dirty="0" smtClean="0">
                <a:latin typeface="'courier new'" pitchFamily="34"/>
              </a:rPr>
              <a:t>("/</a:t>
            </a:r>
            <a:r>
              <a:rPr lang="en-US" sz="2000" dirty="0" err="1" smtClean="0">
                <a:latin typeface="'courier new'" pitchFamily="34"/>
              </a:rPr>
              <a:t>http_client?url</a:t>
            </a:r>
            <a:r>
              <a:rPr lang="en-US" sz="2000" dirty="0" smtClean="0">
                <a:latin typeface="'courier new'" pitchFamily="34"/>
              </a:rPr>
              <a:t>=" .. </a:t>
            </a:r>
            <a:r>
              <a:rPr lang="en-US" sz="2000" dirty="0" err="1" smtClean="0">
                <a:latin typeface="'courier new'" pitchFamily="34"/>
              </a:rPr>
              <a:t>url</a:t>
            </a:r>
            <a:r>
              <a:rPr lang="en-US" sz="2000" dirty="0" smtClean="0">
                <a:latin typeface="'courier new'" pitchFamily="34"/>
              </a:rPr>
              <a:t>)</a:t>
            </a:r>
          </a:p>
          <a:p>
            <a:pPr marL="0" indent="0">
              <a:lnSpc>
                <a:spcPct val="95000"/>
              </a:lnSpc>
              <a:spcBef>
                <a:spcPct val="0"/>
              </a:spcBef>
              <a:buClrTx/>
              <a:buFontTx/>
              <a:buNone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</a:pPr>
            <a:r>
              <a:rPr lang="en-US" sz="2000" dirty="0" smtClean="0">
                <a:latin typeface="'courier new'" pitchFamily="34"/>
              </a:rPr>
              <a:t>        if </a:t>
            </a:r>
            <a:r>
              <a:rPr lang="en-US" sz="2000" dirty="0" err="1" smtClean="0">
                <a:latin typeface="'courier new'" pitchFamily="34"/>
              </a:rPr>
              <a:t>res.status</a:t>
            </a:r>
            <a:r>
              <a:rPr lang="en-US" sz="2000" dirty="0" smtClean="0">
                <a:latin typeface="'courier new'" pitchFamily="34"/>
              </a:rPr>
              <a:t> == 200 then</a:t>
            </a:r>
          </a:p>
          <a:p>
            <a:pPr marL="0" indent="0">
              <a:lnSpc>
                <a:spcPct val="95000"/>
              </a:lnSpc>
              <a:spcBef>
                <a:spcPct val="0"/>
              </a:spcBef>
              <a:buClrTx/>
              <a:buFontTx/>
              <a:buNone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</a:pPr>
            <a:r>
              <a:rPr lang="en-US" sz="2000" dirty="0" smtClean="0">
                <a:latin typeface="'courier new'" pitchFamily="34"/>
              </a:rPr>
              <a:t>            local </a:t>
            </a:r>
            <a:r>
              <a:rPr lang="en-US" sz="2000" dirty="0" err="1" smtClean="0">
                <a:latin typeface="'courier new'" pitchFamily="34"/>
              </a:rPr>
              <a:t>ostr</a:t>
            </a:r>
            <a:r>
              <a:rPr lang="en-US" sz="2000" dirty="0" smtClean="0">
                <a:latin typeface="'courier new'" pitchFamily="34"/>
              </a:rPr>
              <a:t>, err = </a:t>
            </a:r>
            <a:r>
              <a:rPr lang="en-US" sz="2000" dirty="0" err="1" smtClean="0">
                <a:latin typeface="'courier new'" pitchFamily="34"/>
              </a:rPr>
              <a:t>cd:iconv</a:t>
            </a:r>
            <a:r>
              <a:rPr lang="en-US" sz="2000" dirty="0" smtClean="0">
                <a:latin typeface="'courier new'" pitchFamily="34"/>
              </a:rPr>
              <a:t>(</a:t>
            </a:r>
            <a:r>
              <a:rPr lang="en-US" sz="2000" dirty="0" err="1" smtClean="0">
                <a:latin typeface="'courier new'" pitchFamily="34"/>
              </a:rPr>
              <a:t>res.body</a:t>
            </a:r>
            <a:r>
              <a:rPr lang="en-US" sz="2000" dirty="0" smtClean="0">
                <a:latin typeface="'courier new'" pitchFamily="34"/>
              </a:rPr>
              <a:t>)</a:t>
            </a:r>
          </a:p>
          <a:p>
            <a:pPr marL="0" indent="0">
              <a:lnSpc>
                <a:spcPct val="95000"/>
              </a:lnSpc>
              <a:spcBef>
                <a:spcPct val="0"/>
              </a:spcBef>
              <a:buClrTx/>
              <a:buFontTx/>
              <a:buNone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</a:pPr>
            <a:r>
              <a:rPr lang="en-US" sz="2000" dirty="0" smtClean="0">
                <a:latin typeface="'courier new'" pitchFamily="34"/>
              </a:rPr>
              <a:t>            </a:t>
            </a:r>
            <a:r>
              <a:rPr lang="en-US" sz="2000" dirty="0" err="1" smtClean="0">
                <a:latin typeface="'courier new'" pitchFamily="34"/>
              </a:rPr>
              <a:t>ngx.print</a:t>
            </a:r>
            <a:r>
              <a:rPr lang="en-US" sz="2000" dirty="0" smtClean="0">
                <a:latin typeface="'courier new'" pitchFamily="34"/>
              </a:rPr>
              <a:t>(</a:t>
            </a:r>
            <a:r>
              <a:rPr lang="en-US" sz="2000" dirty="0" err="1" smtClean="0">
                <a:latin typeface="'courier new'" pitchFamily="34"/>
              </a:rPr>
              <a:t>ostr</a:t>
            </a:r>
            <a:r>
              <a:rPr lang="en-US" sz="2000" dirty="0" smtClean="0">
                <a:latin typeface="'courier new'" pitchFamily="34"/>
              </a:rPr>
              <a:t>)</a:t>
            </a:r>
          </a:p>
          <a:p>
            <a:pPr marL="0" indent="0">
              <a:lnSpc>
                <a:spcPct val="95000"/>
              </a:lnSpc>
              <a:spcBef>
                <a:spcPct val="0"/>
              </a:spcBef>
              <a:buClrTx/>
              <a:buFontTx/>
              <a:buNone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</a:pPr>
            <a:r>
              <a:rPr lang="en-US" sz="2000" dirty="0" smtClean="0">
                <a:latin typeface="'courier new'" pitchFamily="34"/>
              </a:rPr>
              <a:t>        else</a:t>
            </a:r>
          </a:p>
          <a:p>
            <a:pPr marL="0" indent="0">
              <a:lnSpc>
                <a:spcPct val="95000"/>
              </a:lnSpc>
              <a:spcBef>
                <a:spcPct val="0"/>
              </a:spcBef>
              <a:buClrTx/>
              <a:buFontTx/>
              <a:buNone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</a:pPr>
            <a:r>
              <a:rPr lang="en-US" sz="2000" dirty="0" smtClean="0">
                <a:latin typeface="'courier new'" pitchFamily="34"/>
              </a:rPr>
              <a:t>            </a:t>
            </a:r>
            <a:r>
              <a:rPr lang="en-US" sz="2000" dirty="0" err="1" smtClean="0">
                <a:latin typeface="'courier new'" pitchFamily="34"/>
              </a:rPr>
              <a:t>ngx.say</a:t>
            </a:r>
            <a:r>
              <a:rPr lang="en-US" sz="2000" dirty="0" smtClean="0">
                <a:latin typeface="'courier new'" pitchFamily="34"/>
              </a:rPr>
              <a:t>("error </a:t>
            </a:r>
            <a:r>
              <a:rPr lang="en-US" sz="2000" dirty="0" err="1" smtClean="0">
                <a:latin typeface="'courier new'" pitchFamily="34"/>
              </a:rPr>
              <a:t>occured</a:t>
            </a:r>
            <a:r>
              <a:rPr lang="en-US" sz="2000" dirty="0" smtClean="0">
                <a:latin typeface="'courier new'" pitchFamily="34"/>
              </a:rPr>
              <a:t>: </a:t>
            </a:r>
            <a:r>
              <a:rPr lang="en-US" sz="2000" dirty="0" err="1" smtClean="0">
                <a:latin typeface="'courier new'" pitchFamily="34"/>
              </a:rPr>
              <a:t>rc</a:t>
            </a:r>
            <a:r>
              <a:rPr lang="en-US" sz="2000" dirty="0" smtClean="0">
                <a:latin typeface="'courier new'" pitchFamily="34"/>
              </a:rPr>
              <a:t>=" .. </a:t>
            </a:r>
            <a:r>
              <a:rPr lang="en-US" sz="2000" dirty="0" err="1" smtClean="0">
                <a:latin typeface="'courier new'" pitchFamily="34"/>
              </a:rPr>
              <a:t>res.status</a:t>
            </a:r>
            <a:r>
              <a:rPr lang="en-US" sz="2000" dirty="0" smtClean="0">
                <a:latin typeface="'courier new'" pitchFamily="34"/>
              </a:rPr>
              <a:t>)</a:t>
            </a:r>
          </a:p>
          <a:p>
            <a:pPr marL="0" indent="0">
              <a:lnSpc>
                <a:spcPct val="95000"/>
              </a:lnSpc>
              <a:spcBef>
                <a:spcPct val="0"/>
              </a:spcBef>
              <a:buClrTx/>
              <a:buFontTx/>
              <a:buNone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</a:pPr>
            <a:r>
              <a:rPr lang="en-US" sz="2000" dirty="0" smtClean="0">
                <a:latin typeface="'courier new'" pitchFamily="34"/>
              </a:rPr>
              <a:t>        end</a:t>
            </a:r>
          </a:p>
          <a:p>
            <a:pPr marL="0" indent="0">
              <a:lnSpc>
                <a:spcPct val="95000"/>
              </a:lnSpc>
              <a:spcBef>
                <a:spcPct val="0"/>
              </a:spcBef>
              <a:buClrTx/>
              <a:buFontTx/>
              <a:buNone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</a:pPr>
            <a:r>
              <a:rPr lang="en-US" sz="2000" dirty="0" smtClean="0">
                <a:latin typeface="'courier new'" pitchFamily="34"/>
              </a:rPr>
              <a:t>    ';</a:t>
            </a:r>
          </a:p>
          <a:p>
            <a:pPr marL="0" indent="0">
              <a:lnSpc>
                <a:spcPct val="95000"/>
              </a:lnSpc>
              <a:spcBef>
                <a:spcPct val="0"/>
              </a:spcBef>
              <a:buClrTx/>
              <a:buFontTx/>
              <a:buNone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</a:pPr>
            <a:r>
              <a:rPr lang="en-US" sz="2000" dirty="0" smtClean="0">
                <a:latin typeface="'courier new'" pitchFamily="34"/>
              </a:rPr>
              <a:t>}</a:t>
            </a:r>
          </a:p>
          <a:p>
            <a:pPr marL="0" indent="0">
              <a:lnSpc>
                <a:spcPct val="95000"/>
              </a:lnSpc>
              <a:spcBef>
                <a:spcPct val="0"/>
              </a:spcBef>
              <a:buClrTx/>
              <a:buFontTx/>
              <a:buNone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</a:pPr>
            <a:endParaRPr lang="en-US" sz="2000" dirty="0">
              <a:latin typeface="'courier new'" pitchFamily="3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页面内容的优化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 fontScale="92500"/>
          </a:bodyPr>
          <a:lstStyle/>
          <a:p>
            <a:r>
              <a:rPr lang="zh-CN" altLang="en-US" dirty="0" smtClean="0"/>
              <a:t>淘宝</a:t>
            </a:r>
            <a:r>
              <a:rPr lang="en-US" altLang="zh-CN" dirty="0" smtClean="0"/>
              <a:t>CDN combo</a:t>
            </a:r>
          </a:p>
          <a:p>
            <a:pPr lvl="1"/>
            <a:r>
              <a:rPr lang="en-US" altLang="zh-CN" dirty="0" err="1" smtClean="0"/>
              <a:t>concat</a:t>
            </a:r>
            <a:r>
              <a:rPr lang="zh-CN" altLang="en-US" dirty="0" smtClean="0"/>
              <a:t>模块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将多个</a:t>
            </a:r>
            <a:r>
              <a:rPr lang="en-US" altLang="zh-CN" dirty="0" smtClean="0"/>
              <a:t>JavaScript</a:t>
            </a:r>
            <a:r>
              <a:rPr lang="zh-CN" altLang="en-US" dirty="0" smtClean="0"/>
              <a:t>、</a:t>
            </a:r>
            <a:r>
              <a:rPr lang="en-US" altLang="zh-CN" dirty="0" smtClean="0"/>
              <a:t>CSS</a:t>
            </a:r>
            <a:r>
              <a:rPr lang="zh-CN" altLang="en-US" dirty="0" smtClean="0"/>
              <a:t>请求合并成一个</a:t>
            </a:r>
            <a:endParaRPr lang="en-US" altLang="zh-CN" dirty="0" smtClean="0"/>
          </a:p>
          <a:p>
            <a:r>
              <a:rPr lang="en-US" altLang="zh-CN" dirty="0" smtClean="0"/>
              <a:t>Trim</a:t>
            </a:r>
            <a:r>
              <a:rPr lang="zh-CN" altLang="en-US" dirty="0" smtClean="0"/>
              <a:t>模块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删除</a:t>
            </a:r>
            <a:r>
              <a:rPr lang="en-US" altLang="zh-CN" dirty="0" smtClean="0"/>
              <a:t>HTML</a:t>
            </a:r>
            <a:r>
              <a:rPr lang="zh-CN" altLang="en-US" dirty="0" smtClean="0"/>
              <a:t>页面中的空格和注释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压缩前减少</a:t>
            </a:r>
            <a:r>
              <a:rPr lang="en-US" altLang="zh-CN" dirty="0" smtClean="0"/>
              <a:t>10 -20 %</a:t>
            </a:r>
            <a:r>
              <a:rPr lang="zh-CN" altLang="en-US" dirty="0" smtClean="0"/>
              <a:t>的，压缩后</a:t>
            </a:r>
            <a:r>
              <a:rPr lang="en-US" altLang="zh-CN" dirty="0" smtClean="0"/>
              <a:t>10%</a:t>
            </a:r>
          </a:p>
          <a:p>
            <a:r>
              <a:rPr lang="en-US" altLang="zh-CN" dirty="0" err="1" smtClean="0"/>
              <a:t>Ngx_pagespeed</a:t>
            </a:r>
            <a:r>
              <a:rPr lang="zh-CN" altLang="en-US" dirty="0" smtClean="0"/>
              <a:t>：</a:t>
            </a:r>
            <a:r>
              <a:rPr lang="en-US" altLang="zh-CN" dirty="0" smtClean="0">
                <a:hlinkClick r:id="rId3"/>
              </a:rPr>
              <a:t> https://github.com/pagespeed/ngx_pagespeed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一键自动优化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多种</a:t>
            </a:r>
            <a:r>
              <a:rPr lang="en-US" altLang="zh-CN" dirty="0" err="1" smtClean="0"/>
              <a:t>fitler</a:t>
            </a:r>
            <a:r>
              <a:rPr lang="zh-CN" altLang="en-US" dirty="0" smtClean="0"/>
              <a:t>组合</a:t>
            </a:r>
            <a:endParaRPr lang="en-US" altLang="zh-CN" dirty="0" smtClean="0"/>
          </a:p>
          <a:p>
            <a:pPr lvl="1"/>
            <a:endParaRPr lang="en-US" altLang="zh-CN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大纲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背景介绍</a:t>
            </a:r>
            <a:endParaRPr lang="en-US" altLang="zh-CN" dirty="0" smtClean="0"/>
          </a:p>
          <a:p>
            <a:r>
              <a:rPr lang="zh-CN" altLang="en-US" dirty="0" smtClean="0"/>
              <a:t>应用案例分析</a:t>
            </a:r>
            <a:endParaRPr lang="en-US" altLang="zh-CN" dirty="0" smtClean="0"/>
          </a:p>
          <a:p>
            <a:r>
              <a:rPr lang="zh-CN" altLang="en-US" dirty="0" smtClean="0"/>
              <a:t>开发与定制</a:t>
            </a:r>
            <a:endParaRPr lang="en-US" altLang="zh-CN" dirty="0" smtClean="0"/>
          </a:p>
          <a:p>
            <a:r>
              <a:rPr lang="zh-CN" altLang="en-US" dirty="0" smtClean="0"/>
              <a:t>当前工作</a:t>
            </a:r>
            <a:endParaRPr lang="en-US" altLang="zh-CN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负载均衡功能的增强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一致性</a:t>
            </a:r>
            <a:r>
              <a:rPr lang="en-US" altLang="zh-CN" dirty="0" smtClean="0"/>
              <a:t>hash</a:t>
            </a:r>
            <a:r>
              <a:rPr lang="zh-CN" altLang="en-US" dirty="0" smtClean="0"/>
              <a:t>模块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提供一致性</a:t>
            </a:r>
            <a:r>
              <a:rPr lang="en-US" altLang="zh-CN" dirty="0" smtClean="0"/>
              <a:t>hash</a:t>
            </a:r>
            <a:r>
              <a:rPr lang="zh-CN" altLang="en-US" dirty="0" smtClean="0"/>
              <a:t>的访问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降低服务器数量变化带来的</a:t>
            </a:r>
            <a:r>
              <a:rPr lang="en-US" altLang="zh-CN" dirty="0" smtClean="0"/>
              <a:t>hash</a:t>
            </a:r>
            <a:r>
              <a:rPr lang="zh-CN" altLang="en-US" dirty="0" smtClean="0"/>
              <a:t>抖动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适用于</a:t>
            </a:r>
            <a:r>
              <a:rPr lang="en-US" altLang="zh-CN" dirty="0" smtClean="0"/>
              <a:t>cache</a:t>
            </a:r>
            <a:r>
              <a:rPr lang="zh-CN" altLang="en-US" dirty="0" smtClean="0"/>
              <a:t>系统</a:t>
            </a:r>
            <a:endParaRPr lang="en-US" altLang="zh-CN" dirty="0" smtClean="0"/>
          </a:p>
          <a:p>
            <a:r>
              <a:rPr lang="en-US" altLang="zh-CN" dirty="0" smtClean="0"/>
              <a:t>Session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sticky</a:t>
            </a:r>
            <a:r>
              <a:rPr lang="zh-CN" altLang="en-US" dirty="0" smtClean="0"/>
              <a:t>模块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提供应用层的</a:t>
            </a:r>
            <a:r>
              <a:rPr lang="en-US" altLang="zh-CN" dirty="0" smtClean="0"/>
              <a:t>session</a:t>
            </a:r>
            <a:r>
              <a:rPr lang="zh-CN" altLang="en-US" dirty="0" smtClean="0"/>
              <a:t>保持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适用于各种应用系统，服务器之间无需</a:t>
            </a:r>
            <a:r>
              <a:rPr lang="en-US" altLang="zh-CN" dirty="0" smtClean="0"/>
              <a:t>session</a:t>
            </a:r>
            <a:r>
              <a:rPr lang="zh-CN" altLang="en-US" dirty="0" smtClean="0"/>
              <a:t>同步</a:t>
            </a:r>
            <a:endParaRPr lang="en-US" altLang="zh-CN" dirty="0" smtClean="0"/>
          </a:p>
          <a:p>
            <a:pPr lvl="1"/>
            <a:endParaRPr lang="en-US" altLang="zh-CN" dirty="0" smtClean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负载均衡功能的增强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动态</a:t>
            </a:r>
            <a:r>
              <a:rPr lang="en-US" altLang="zh-CN" dirty="0" smtClean="0"/>
              <a:t>upstream</a:t>
            </a:r>
            <a:r>
              <a:rPr lang="zh-CN" altLang="en-US" dirty="0" smtClean="0"/>
              <a:t>加载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提供</a:t>
            </a:r>
            <a:r>
              <a:rPr lang="en-US" altLang="zh-CN" dirty="0" smtClean="0"/>
              <a:t>restful</a:t>
            </a:r>
            <a:r>
              <a:rPr lang="zh-CN" altLang="en-US" dirty="0" smtClean="0"/>
              <a:t>的接口动态增减服务器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无需</a:t>
            </a:r>
            <a:r>
              <a:rPr lang="en-US" altLang="zh-CN" dirty="0" smtClean="0"/>
              <a:t>reload</a:t>
            </a:r>
          </a:p>
          <a:p>
            <a:pPr lvl="1"/>
            <a:endParaRPr lang="en-US" altLang="zh-CN" dirty="0" smtClean="0"/>
          </a:p>
          <a:p>
            <a:r>
              <a:rPr lang="zh-CN" altLang="en-US" dirty="0" smtClean="0"/>
              <a:t>后端长连接的优化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长连接的超时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单个服务器的连接池</a:t>
            </a:r>
            <a:endParaRPr lang="en-US" altLang="zh-CN" dirty="0" smtClean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err="1" smtClean="0"/>
              <a:t>user_agent</a:t>
            </a:r>
            <a:r>
              <a:rPr lang="zh-CN" altLang="en-US" dirty="0" smtClean="0"/>
              <a:t>模块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 smtClean="0"/>
              <a:t>功能：将浏览器、爬虫匹配成变量</a:t>
            </a:r>
            <a:endParaRPr lang="en-US" altLang="zh-CN" dirty="0" smtClean="0"/>
          </a:p>
          <a:p>
            <a:r>
              <a:rPr lang="zh-CN" altLang="en-US" dirty="0" smtClean="0"/>
              <a:t>实现</a:t>
            </a:r>
            <a:endParaRPr lang="en-US" altLang="zh-CN" dirty="0" smtClean="0"/>
          </a:p>
          <a:p>
            <a:pPr lvl="1"/>
            <a:r>
              <a:rPr lang="en-US" altLang="zh-CN" dirty="0" err="1" smtClean="0"/>
              <a:t>Trie</a:t>
            </a:r>
            <a:r>
              <a:rPr lang="zh-CN" altLang="en-US" dirty="0" smtClean="0"/>
              <a:t>树匹配，</a:t>
            </a:r>
            <a:r>
              <a:rPr lang="en-US" altLang="zh-CN" dirty="0" smtClean="0"/>
              <a:t>O(n)</a:t>
            </a:r>
            <a:r>
              <a:rPr lang="zh-CN" altLang="en-US" dirty="0" smtClean="0"/>
              <a:t>复杂度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Nginx</a:t>
            </a:r>
            <a:r>
              <a:rPr lang="zh-CN" altLang="en-US" dirty="0" smtClean="0"/>
              <a:t>的</a:t>
            </a:r>
            <a:r>
              <a:rPr lang="en-US" altLang="zh-CN" dirty="0" smtClean="0"/>
              <a:t>browser</a:t>
            </a:r>
            <a:r>
              <a:rPr lang="zh-CN" altLang="en-US" dirty="0" smtClean="0"/>
              <a:t>模块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算法复杂度</a:t>
            </a:r>
            <a:r>
              <a:rPr lang="en-US" altLang="zh-CN" dirty="0" smtClean="0"/>
              <a:t>O(n ^ 3)</a:t>
            </a:r>
          </a:p>
          <a:p>
            <a:pPr lvl="2"/>
            <a:r>
              <a:rPr lang="zh-CN" altLang="en-US" dirty="0" smtClean="0"/>
              <a:t>不灵活，没有版本匹配</a:t>
            </a:r>
            <a:endParaRPr lang="en-US" altLang="zh-CN" dirty="0" smtClean="0"/>
          </a:p>
          <a:p>
            <a:r>
              <a:rPr lang="zh-CN" altLang="en-US" dirty="0" smtClean="0"/>
              <a:t>应用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浏览器匹配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移动端识别</a:t>
            </a:r>
            <a:endParaRPr lang="en-US" altLang="zh-CN" dirty="0" smtClean="0"/>
          </a:p>
        </p:txBody>
      </p:sp>
      <p:pic>
        <p:nvPicPr>
          <p:cNvPr id="107522" name="Picture 2" descr="trie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01532" y="2564904"/>
            <a:ext cx="3846932" cy="36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安全增强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 smtClean="0"/>
              <a:t>Limit_req</a:t>
            </a:r>
            <a:r>
              <a:rPr lang="zh-CN" altLang="en-US" dirty="0" smtClean="0"/>
              <a:t>增强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白名单支持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指定跳转页面支持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同一个</a:t>
            </a:r>
            <a:r>
              <a:rPr lang="en-US" altLang="zh-CN" dirty="0" smtClean="0"/>
              <a:t>location</a:t>
            </a:r>
            <a:r>
              <a:rPr lang="zh-CN" altLang="en-US" dirty="0" smtClean="0"/>
              <a:t>下多</a:t>
            </a:r>
            <a:r>
              <a:rPr lang="en-US" altLang="zh-CN" dirty="0" err="1" smtClean="0"/>
              <a:t>limit_req</a:t>
            </a:r>
            <a:r>
              <a:rPr lang="zh-CN" altLang="en-US" dirty="0" smtClean="0"/>
              <a:t>支持</a:t>
            </a:r>
            <a:endParaRPr lang="en-US" altLang="zh-CN" dirty="0" smtClean="0"/>
          </a:p>
          <a:p>
            <a:r>
              <a:rPr lang="en-US" altLang="zh-CN" dirty="0" err="1" smtClean="0"/>
              <a:t>Limit_tcp</a:t>
            </a:r>
            <a:r>
              <a:rPr lang="zh-CN" altLang="en-US" dirty="0" smtClean="0"/>
              <a:t>模块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可以针对</a:t>
            </a:r>
            <a:r>
              <a:rPr lang="en-US" altLang="zh-CN" dirty="0" smtClean="0"/>
              <a:t>IP</a:t>
            </a:r>
            <a:r>
              <a:rPr lang="zh-CN" altLang="en-US" dirty="0" smtClean="0"/>
              <a:t>进行并发数和频率限制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支持黑白名单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适合</a:t>
            </a:r>
            <a:r>
              <a:rPr lang="en-US" altLang="zh-CN" dirty="0" smtClean="0"/>
              <a:t>HTTPS</a:t>
            </a:r>
            <a:r>
              <a:rPr lang="zh-CN" altLang="en-US" dirty="0" smtClean="0"/>
              <a:t>的应用</a:t>
            </a:r>
            <a:endParaRPr lang="en-US" altLang="zh-CN" dirty="0" smtClean="0"/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输入体过滤器（</a:t>
            </a:r>
            <a:r>
              <a:rPr lang="en-US" altLang="zh-CN" dirty="0" smtClean="0"/>
              <a:t>input body filter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CN" altLang="en-US" dirty="0" smtClean="0"/>
              <a:t>目的是做安全过滤如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防</a:t>
            </a:r>
            <a:r>
              <a:rPr lang="en-US" altLang="zh-CN" dirty="0" err="1" smtClean="0"/>
              <a:t>hashdos</a:t>
            </a:r>
            <a:r>
              <a:rPr lang="zh-CN" altLang="en-US" dirty="0" smtClean="0"/>
              <a:t>攻击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防</a:t>
            </a:r>
            <a:r>
              <a:rPr lang="en-US" altLang="zh-CN" dirty="0" smtClean="0"/>
              <a:t>SQL</a:t>
            </a:r>
            <a:r>
              <a:rPr lang="zh-CN" altLang="en-US" dirty="0" smtClean="0"/>
              <a:t>注入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防</a:t>
            </a:r>
            <a:r>
              <a:rPr lang="en-US" altLang="zh-CN" dirty="0" smtClean="0"/>
              <a:t>XSS</a:t>
            </a:r>
          </a:p>
          <a:p>
            <a:r>
              <a:rPr lang="zh-CN" altLang="en-US" dirty="0" smtClean="0"/>
              <a:t>标准</a:t>
            </a:r>
            <a:r>
              <a:rPr lang="en-US" altLang="zh-CN" dirty="0" smtClean="0"/>
              <a:t>Nginx</a:t>
            </a:r>
            <a:r>
              <a:rPr lang="zh-CN" altLang="en-US" dirty="0" smtClean="0"/>
              <a:t>无输入体过滤器机制的问题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如果所有</a:t>
            </a:r>
            <a:r>
              <a:rPr lang="en-US" altLang="zh-CN" dirty="0" smtClean="0"/>
              <a:t>POST</a:t>
            </a:r>
            <a:r>
              <a:rPr lang="zh-CN" altLang="en-US" dirty="0" smtClean="0"/>
              <a:t>内容都在内存中，占用内存过大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否则性能不高，内容可能被</a:t>
            </a:r>
            <a:r>
              <a:rPr lang="en-US" altLang="zh-CN" dirty="0" smtClean="0"/>
              <a:t>buffer</a:t>
            </a:r>
            <a:r>
              <a:rPr lang="zh-CN" altLang="en-US" dirty="0" smtClean="0"/>
              <a:t>到磁盘</a:t>
            </a:r>
            <a:endParaRPr lang="en-US" altLang="zh-CN" dirty="0" smtClean="0"/>
          </a:p>
          <a:p>
            <a:r>
              <a:rPr lang="zh-CN" altLang="en-US" dirty="0" smtClean="0"/>
              <a:t>例子（防</a:t>
            </a:r>
            <a:r>
              <a:rPr lang="en-US" altLang="zh-CN" dirty="0" err="1" smtClean="0"/>
              <a:t>hashdos</a:t>
            </a:r>
            <a:r>
              <a:rPr lang="zh-CN" altLang="en-US" dirty="0" smtClean="0"/>
              <a:t>攻击）</a:t>
            </a:r>
            <a:endParaRPr lang="en-US" altLang="zh-CN" dirty="0" smtClean="0"/>
          </a:p>
          <a:p>
            <a:pPr lvl="1"/>
            <a:r>
              <a:rPr lang="en-US" dirty="0" smtClean="0">
                <a:hlinkClick r:id="rId3"/>
              </a:rPr>
              <a:t>http://blog.zhuzhaoyuan.com/2012/01/a-mechanism-to-help-write-web-application-firewalls-for-nginx/</a:t>
            </a:r>
            <a:endParaRPr lang="en-US" altLang="zh-CN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400" dirty="0" smtClean="0">
                <a:latin typeface="+mj-lt"/>
                <a:ea typeface="+mj-ea"/>
                <a:cs typeface="+mj-cs"/>
              </a:rPr>
              <a:t>上传内容不缓存机制</a:t>
            </a:r>
            <a:endParaRPr kumimoji="0" lang="zh-CN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内容占位符 2"/>
          <p:cNvSpPr txBox="1">
            <a:spLocks/>
          </p:cNvSpPr>
          <p:nvPr/>
        </p:nvSpPr>
        <p:spPr>
          <a:xfrm>
            <a:off x="395536" y="1484785"/>
            <a:ext cx="8291264" cy="26642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zh-CN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修改</a:t>
            </a:r>
            <a:r>
              <a:rPr kumimoji="0" lang="en-US" altLang="zh-CN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Nginx</a:t>
            </a:r>
            <a:r>
              <a:rPr kumimoji="0" lang="zh-CN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的核心转发功能：</a:t>
            </a:r>
            <a:endParaRPr kumimoji="0" lang="en-US" altLang="zh-CN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Nginx</a:t>
            </a:r>
            <a:r>
              <a:rPr kumimoji="0" lang="zh-CN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只能全部接收完再转发，写磁盘</a:t>
            </a:r>
            <a:endParaRPr kumimoji="0" lang="en-US" altLang="zh-CN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Tengine</a:t>
            </a:r>
            <a:r>
              <a:rPr kumimoji="0" lang="zh-CN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支持部分接收再转发，测试中可降低</a:t>
            </a:r>
            <a:r>
              <a:rPr kumimoji="0" lang="en-US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90%</a:t>
            </a:r>
            <a:r>
              <a:rPr kumimoji="0" lang="zh-CN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以上的上传服务器负载，也可以提高</a:t>
            </a:r>
            <a:r>
              <a:rPr kumimoji="0" lang="en-US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QPS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altLang="zh-CN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4149080"/>
            <a:ext cx="4768357" cy="1944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57819" y="4077072"/>
            <a:ext cx="3914775" cy="18806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系统过载保护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判断依据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系统的</a:t>
            </a:r>
            <a:r>
              <a:rPr lang="en-US" altLang="zh-CN" dirty="0" err="1" smtClean="0"/>
              <a:t>loadavg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内存使用（</a:t>
            </a:r>
            <a:r>
              <a:rPr lang="en-US" altLang="zh-CN" dirty="0" smtClean="0"/>
              <a:t>swap</a:t>
            </a:r>
            <a:r>
              <a:rPr lang="zh-CN" altLang="en-US" dirty="0" smtClean="0"/>
              <a:t>的比率）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QPS</a:t>
            </a:r>
          </a:p>
          <a:p>
            <a:r>
              <a:rPr lang="en-US" altLang="zh-CN" dirty="0" err="1" smtClean="0"/>
              <a:t>sysgurad</a:t>
            </a:r>
            <a:r>
              <a:rPr lang="zh-CN" altLang="en-US" dirty="0" smtClean="0"/>
              <a:t>模块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可定制保护页面</a:t>
            </a:r>
            <a:endParaRPr lang="en-US" altLang="zh-CN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043608" y="4449886"/>
            <a:ext cx="7285777" cy="92333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CN" dirty="0" err="1" smtClean="0"/>
              <a:t>sysguard</a:t>
            </a:r>
            <a:r>
              <a:rPr lang="en-US" altLang="zh-CN" dirty="0" smtClean="0"/>
              <a:t> on;</a:t>
            </a:r>
          </a:p>
          <a:p>
            <a:r>
              <a:rPr lang="en-US" altLang="zh-CN" dirty="0" err="1" smtClean="0"/>
              <a:t>sysguard_load</a:t>
            </a:r>
            <a:r>
              <a:rPr lang="en-US" altLang="zh-CN" dirty="0" smtClean="0"/>
              <a:t> </a:t>
            </a:r>
            <a:r>
              <a:rPr lang="en-US" altLang="zh-CN" b="1" dirty="0" smtClean="0"/>
              <a:t>load</a:t>
            </a:r>
            <a:r>
              <a:rPr lang="en-US" altLang="zh-CN" dirty="0" smtClean="0"/>
              <a:t>=4 </a:t>
            </a:r>
            <a:r>
              <a:rPr lang="en-US" altLang="zh-CN" b="1" dirty="0" smtClean="0"/>
              <a:t>action</a:t>
            </a:r>
            <a:r>
              <a:rPr lang="en-US" altLang="zh-CN" dirty="0" smtClean="0"/>
              <a:t>=/high_load.html;</a:t>
            </a:r>
          </a:p>
          <a:p>
            <a:r>
              <a:rPr lang="en-US" altLang="zh-CN" dirty="0" err="1" smtClean="0"/>
              <a:t>sysguard_mem</a:t>
            </a:r>
            <a:r>
              <a:rPr lang="en-US" altLang="zh-CN" dirty="0" smtClean="0"/>
              <a:t> </a:t>
            </a:r>
            <a:r>
              <a:rPr lang="en-US" altLang="zh-CN" b="1" dirty="0" err="1" smtClean="0"/>
              <a:t>swapratio</a:t>
            </a:r>
            <a:r>
              <a:rPr lang="en-US" altLang="zh-CN" dirty="0" smtClean="0"/>
              <a:t>=10% </a:t>
            </a:r>
            <a:r>
              <a:rPr lang="en-US" altLang="zh-CN" b="1" dirty="0" smtClean="0"/>
              <a:t>action</a:t>
            </a:r>
            <a:r>
              <a:rPr lang="en-US" altLang="zh-CN" dirty="0" smtClean="0"/>
              <a:t>=/mem_high.html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多种日志方式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本地和远程</a:t>
            </a:r>
            <a:r>
              <a:rPr lang="en-US" altLang="zh-CN" dirty="0" err="1" smtClean="0"/>
              <a:t>syslog</a:t>
            </a:r>
            <a:r>
              <a:rPr lang="zh-CN" altLang="en-US" dirty="0" smtClean="0"/>
              <a:t>支持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管道支持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抽样支持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减少写日志的数量，避免磁盘写爆</a:t>
            </a:r>
            <a:endParaRPr lang="zh-CN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27584" y="2276872"/>
            <a:ext cx="7087197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err="1" smtClean="0"/>
              <a:t>access_log</a:t>
            </a:r>
            <a:r>
              <a:rPr lang="en-US" dirty="0" smtClean="0"/>
              <a:t> 	</a:t>
            </a:r>
            <a:r>
              <a:rPr lang="en-US" b="1" dirty="0" smtClean="0"/>
              <a:t>syslog</a:t>
            </a:r>
            <a:r>
              <a:rPr lang="en-US" dirty="0" smtClean="0"/>
              <a:t>:user:info:127.0.0.1:514 combined;</a:t>
            </a:r>
            <a:endParaRPr lang="zh-CN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27584" y="3429000"/>
            <a:ext cx="7088400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err="1" smtClean="0"/>
              <a:t>access_log</a:t>
            </a:r>
            <a:r>
              <a:rPr lang="en-US" dirty="0" smtClean="0"/>
              <a:t> 	</a:t>
            </a:r>
            <a:r>
              <a:rPr lang="en-US" b="1" dirty="0" smtClean="0"/>
              <a:t>pipe</a:t>
            </a:r>
            <a:r>
              <a:rPr lang="en-US" dirty="0" smtClean="0"/>
              <a:t>:/path/to/</a:t>
            </a:r>
            <a:r>
              <a:rPr lang="en-US" dirty="0" err="1" smtClean="0"/>
              <a:t>cronolog</a:t>
            </a:r>
            <a:r>
              <a:rPr lang="en-US" dirty="0" smtClean="0"/>
              <a:t> combined;</a:t>
            </a:r>
            <a:endParaRPr lang="zh-CN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27584" y="5147900"/>
            <a:ext cx="7088400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err="1" smtClean="0"/>
              <a:t>access_log</a:t>
            </a:r>
            <a:r>
              <a:rPr lang="en-US" dirty="0" smtClean="0"/>
              <a:t> 	/path/to/file combined </a:t>
            </a:r>
            <a:r>
              <a:rPr lang="en-US" b="1" dirty="0" smtClean="0"/>
              <a:t>ratio</a:t>
            </a:r>
            <a:r>
              <a:rPr lang="en-US" dirty="0" smtClean="0"/>
              <a:t>=0.01;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主动健康检查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 smtClean="0"/>
              <a:t>主动心跳检查</a:t>
            </a:r>
            <a:endParaRPr lang="en-US" altLang="zh-CN" dirty="0" smtClean="0"/>
          </a:p>
          <a:p>
            <a:r>
              <a:rPr lang="en-US" altLang="zh-CN" dirty="0" smtClean="0"/>
              <a:t>L7</a:t>
            </a:r>
            <a:r>
              <a:rPr lang="zh-CN" altLang="en-US" dirty="0" smtClean="0"/>
              <a:t>检查使上线下线很方便</a:t>
            </a:r>
            <a:endParaRPr lang="en-US" altLang="zh-CN" dirty="0" smtClean="0"/>
          </a:p>
          <a:p>
            <a:r>
              <a:rPr lang="zh-CN" altLang="en-US" dirty="0" smtClean="0"/>
              <a:t>后端</a:t>
            </a:r>
            <a:r>
              <a:rPr lang="en-US" altLang="zh-CN" dirty="0" smtClean="0"/>
              <a:t>server</a:t>
            </a:r>
            <a:r>
              <a:rPr lang="zh-CN" altLang="en-US" dirty="0" smtClean="0"/>
              <a:t>的状态监控页面：</a:t>
            </a:r>
            <a:r>
              <a:rPr lang="en-US" altLang="zh-CN" dirty="0" smtClean="0"/>
              <a:t>HTML/JSON/CSV</a:t>
            </a:r>
            <a:r>
              <a:rPr lang="zh-CN" altLang="en-US" dirty="0" smtClean="0"/>
              <a:t>格式</a:t>
            </a:r>
            <a:endParaRPr lang="en-US" altLang="zh-CN" dirty="0" smtClean="0"/>
          </a:p>
          <a:p>
            <a:r>
              <a:rPr lang="zh-CN" altLang="en-US" dirty="0" smtClean="0"/>
              <a:t>可检查多种后端服务器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HTTP/HTTPS</a:t>
            </a:r>
          </a:p>
          <a:p>
            <a:pPr lvl="1"/>
            <a:r>
              <a:rPr lang="en-US" altLang="zh-CN" dirty="0" smtClean="0"/>
              <a:t>AJP</a:t>
            </a:r>
          </a:p>
          <a:p>
            <a:pPr lvl="1"/>
            <a:r>
              <a:rPr lang="en-US" altLang="zh-CN" dirty="0" err="1" smtClean="0"/>
              <a:t>Fastcgi</a:t>
            </a:r>
            <a:endParaRPr lang="en-US" altLang="zh-CN" dirty="0"/>
          </a:p>
          <a:p>
            <a:pPr lvl="1"/>
            <a:r>
              <a:rPr lang="en-US" altLang="zh-CN" dirty="0" smtClean="0"/>
              <a:t>…</a:t>
            </a:r>
          </a:p>
        </p:txBody>
      </p:sp>
      <p:pic>
        <p:nvPicPr>
          <p:cNvPr id="4" name="图片 3" descr="upstream_check1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690132" y="4697180"/>
            <a:ext cx="6202348" cy="2116196"/>
          </a:xfrm>
          <a:prstGeom prst="rect">
            <a:avLst/>
          </a:prstGeom>
          <a:ln>
            <a:solidFill>
              <a:srgbClr val="C00000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Tengine</a:t>
            </a:r>
            <a:r>
              <a:rPr lang="zh-CN" altLang="en-US" dirty="0" smtClean="0"/>
              <a:t>中命令行参数的增加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列出已经编译的模块</a:t>
            </a:r>
            <a:endParaRPr lang="en-US" altLang="zh-CN" dirty="0" smtClean="0"/>
          </a:p>
          <a:p>
            <a:pPr lvl="1"/>
            <a:r>
              <a:rPr lang="en-US" altLang="zh-CN" dirty="0" err="1" smtClean="0"/>
              <a:t>nginx</a:t>
            </a:r>
            <a:r>
              <a:rPr lang="en-US" altLang="zh-CN" dirty="0" smtClean="0"/>
              <a:t> -m</a:t>
            </a:r>
          </a:p>
          <a:p>
            <a:r>
              <a:rPr lang="zh-CN" altLang="en-US" dirty="0" smtClean="0"/>
              <a:t>列出支持的指令</a:t>
            </a:r>
            <a:endParaRPr lang="en-US" altLang="zh-CN" dirty="0" smtClean="0"/>
          </a:p>
          <a:p>
            <a:pPr lvl="1"/>
            <a:r>
              <a:rPr lang="en-US" altLang="zh-CN" dirty="0" err="1" smtClean="0"/>
              <a:t>nginx</a:t>
            </a:r>
            <a:r>
              <a:rPr lang="en-US" altLang="zh-CN" dirty="0" smtClean="0"/>
              <a:t> -l</a:t>
            </a:r>
          </a:p>
          <a:p>
            <a:r>
              <a:rPr lang="zh-CN" altLang="en-US" dirty="0" smtClean="0"/>
              <a:t>输出配置文件的全部内容</a:t>
            </a:r>
            <a:endParaRPr lang="en-US" altLang="zh-CN" dirty="0" smtClean="0"/>
          </a:p>
          <a:p>
            <a:pPr lvl="1"/>
            <a:r>
              <a:rPr lang="en-US" altLang="zh-CN" dirty="0" err="1" smtClean="0"/>
              <a:t>nginx</a:t>
            </a:r>
            <a:r>
              <a:rPr lang="en-US" altLang="zh-CN" dirty="0" smtClean="0"/>
              <a:t> -d</a:t>
            </a:r>
          </a:p>
          <a:p>
            <a:pPr lvl="1"/>
            <a:r>
              <a:rPr lang="zh-CN" altLang="en-US" dirty="0" smtClean="0"/>
              <a:t>支持</a:t>
            </a:r>
            <a:r>
              <a:rPr lang="en-US" altLang="zh-CN" dirty="0" smtClean="0"/>
              <a:t>include</a:t>
            </a:r>
            <a:r>
              <a:rPr lang="zh-CN" altLang="en-US" dirty="0" smtClean="0"/>
              <a:t>的内容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877994" y="2828836"/>
            <a:ext cx="538801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7200" dirty="0" smtClean="0"/>
              <a:t>1</a:t>
            </a:r>
            <a:r>
              <a:rPr lang="zh-CN" altLang="en-US" sz="7200" dirty="0" smtClean="0"/>
              <a:t>、背景介绍</a:t>
            </a:r>
            <a:endParaRPr lang="zh-CN" altLang="en-US" sz="7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Nginx</a:t>
            </a:r>
            <a:r>
              <a:rPr lang="zh-CN" altLang="en-US" dirty="0" smtClean="0"/>
              <a:t>监控增强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可集成到统计工具如</a:t>
            </a:r>
            <a:r>
              <a:rPr lang="en-US" altLang="zh-CN" dirty="0" smtClean="0"/>
              <a:t>Cacti</a:t>
            </a:r>
            <a:r>
              <a:rPr lang="zh-CN" altLang="en-US" dirty="0" smtClean="0"/>
              <a:t>中</a:t>
            </a:r>
            <a:endParaRPr lang="en-US" altLang="zh-CN" dirty="0" smtClean="0"/>
          </a:p>
          <a:p>
            <a:r>
              <a:rPr lang="en-US" altLang="zh-CN" dirty="0" err="1" smtClean="0"/>
              <a:t>Tengine</a:t>
            </a:r>
            <a:r>
              <a:rPr lang="zh-CN" altLang="en-US" dirty="0" smtClean="0"/>
              <a:t>增加响应时间统计</a:t>
            </a:r>
            <a:endParaRPr lang="zh-CN" altLang="en-US" dirty="0"/>
          </a:p>
        </p:txBody>
      </p:sp>
      <p:grpSp>
        <p:nvGrpSpPr>
          <p:cNvPr id="3" name="组合 7"/>
          <p:cNvGrpSpPr/>
          <p:nvPr/>
        </p:nvGrpSpPr>
        <p:grpSpPr>
          <a:xfrm>
            <a:off x="936104" y="2924944"/>
            <a:ext cx="7380312" cy="3168352"/>
            <a:chOff x="72008" y="1772816"/>
            <a:chExt cx="9036496" cy="4392488"/>
          </a:xfrm>
        </p:grpSpPr>
        <p:pic>
          <p:nvPicPr>
            <p:cNvPr id="4" name="图片 3" descr="graph_image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008" y="1772816"/>
              <a:ext cx="4581126" cy="2016224"/>
            </a:xfrm>
            <a:prstGeom prst="rect">
              <a:avLst/>
            </a:prstGeom>
          </p:spPr>
        </p:pic>
        <p:pic>
          <p:nvPicPr>
            <p:cNvPr id="5" name="图片 4" descr="graph_image2.pn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44008" y="1772816"/>
              <a:ext cx="4464496" cy="2016224"/>
            </a:xfrm>
            <a:prstGeom prst="rect">
              <a:avLst/>
            </a:prstGeom>
          </p:spPr>
        </p:pic>
        <p:pic>
          <p:nvPicPr>
            <p:cNvPr id="6" name="图片 5" descr="无标题.bmp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73044" y="3974554"/>
              <a:ext cx="6772275" cy="219075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实时监控工具</a:t>
            </a:r>
            <a:r>
              <a:rPr lang="en-US" altLang="zh-CN" dirty="0" smtClean="0"/>
              <a:t>Tsar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676672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tsar --</a:t>
            </a:r>
            <a:r>
              <a:rPr lang="en-US" altLang="zh-CN" dirty="0" err="1" smtClean="0"/>
              <a:t>nginx</a:t>
            </a:r>
            <a:endParaRPr lang="zh-CN" altLang="en-US" dirty="0"/>
          </a:p>
        </p:txBody>
      </p:sp>
      <p:pic>
        <p:nvPicPr>
          <p:cNvPr id="5" name="图片 4" descr="tsar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23950" y="2394942"/>
            <a:ext cx="6896100" cy="27622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094399" y="2852936"/>
            <a:ext cx="495520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6600" dirty="0" smtClean="0"/>
              <a:t>4</a:t>
            </a:r>
            <a:r>
              <a:rPr lang="zh-CN" altLang="en-US" sz="6600" dirty="0" smtClean="0"/>
              <a:t>、当前工作</a:t>
            </a:r>
            <a:endParaRPr lang="zh-CN" altLang="en-US" sz="6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即将发布的功能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上传文件不缓存机制</a:t>
            </a:r>
            <a:endParaRPr lang="en-US" altLang="zh-CN" dirty="0" smtClean="0"/>
          </a:p>
          <a:p>
            <a:r>
              <a:rPr lang="zh-CN" altLang="en-US" dirty="0" smtClean="0"/>
              <a:t>动态</a:t>
            </a:r>
            <a:r>
              <a:rPr lang="en-US" altLang="zh-CN" dirty="0" smtClean="0"/>
              <a:t>upstream</a:t>
            </a:r>
            <a:r>
              <a:rPr lang="zh-CN" altLang="en-US" dirty="0" smtClean="0"/>
              <a:t>更新</a:t>
            </a:r>
            <a:endParaRPr lang="en-US" altLang="zh-CN" dirty="0" smtClean="0"/>
          </a:p>
          <a:p>
            <a:r>
              <a:rPr lang="en-US" altLang="zh-CN" dirty="0" smtClean="0"/>
              <a:t>Limit-</a:t>
            </a:r>
            <a:r>
              <a:rPr lang="en-US" altLang="zh-CN" dirty="0" err="1" smtClean="0"/>
              <a:t>tcp</a:t>
            </a:r>
            <a:endParaRPr lang="en-US" altLang="zh-CN" dirty="0" smtClean="0"/>
          </a:p>
          <a:p>
            <a:r>
              <a:rPr lang="en-US" altLang="zh-CN" dirty="0" smtClean="0"/>
              <a:t>Trim</a:t>
            </a:r>
            <a:r>
              <a:rPr lang="zh-CN" altLang="en-US" dirty="0" smtClean="0"/>
              <a:t>模块</a:t>
            </a:r>
            <a:endParaRPr lang="en-US" altLang="zh-CN" dirty="0" smtClean="0"/>
          </a:p>
          <a:p>
            <a:r>
              <a:rPr lang="en-US" altLang="zh-CN" dirty="0" smtClean="0"/>
              <a:t>Timer</a:t>
            </a:r>
            <a:r>
              <a:rPr lang="zh-CN" altLang="en-US" dirty="0" smtClean="0"/>
              <a:t>的优化</a:t>
            </a:r>
            <a:endParaRPr lang="en-US" altLang="zh-CN" dirty="0" smtClean="0"/>
          </a:p>
          <a:p>
            <a:r>
              <a:rPr lang="en-US" altLang="zh-CN" dirty="0" smtClean="0"/>
              <a:t>Upstream</a:t>
            </a:r>
            <a:r>
              <a:rPr lang="zh-CN" altLang="en-US" dirty="0" smtClean="0"/>
              <a:t>长连接池的优化</a:t>
            </a:r>
            <a:endParaRPr lang="en-US" altLang="zh-CN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发展现状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CN" altLang="en-US" sz="2800" dirty="0" smtClean="0"/>
              <a:t>准备发布</a:t>
            </a:r>
            <a:r>
              <a:rPr lang="en-US" altLang="zh-CN" sz="2800" dirty="0" smtClean="0"/>
              <a:t>Tengine-1.5.0</a:t>
            </a:r>
            <a:r>
              <a:rPr lang="zh-CN" altLang="en-US" sz="2800" dirty="0" smtClean="0"/>
              <a:t>稳定版本</a:t>
            </a:r>
            <a:endParaRPr lang="en-US" altLang="zh-CN" sz="2800" dirty="0" smtClean="0"/>
          </a:p>
          <a:p>
            <a:r>
              <a:rPr lang="zh-CN" altLang="en-US" sz="2800" dirty="0" smtClean="0"/>
              <a:t>开源到现在发布</a:t>
            </a:r>
            <a:r>
              <a:rPr lang="en-US" altLang="zh-CN" sz="2800" dirty="0" smtClean="0"/>
              <a:t>15</a:t>
            </a:r>
            <a:r>
              <a:rPr lang="zh-CN" altLang="en-US" sz="2800" dirty="0" smtClean="0"/>
              <a:t>个版本，</a:t>
            </a:r>
            <a:r>
              <a:rPr lang="en-US" altLang="zh-CN" sz="2800" dirty="0" smtClean="0"/>
              <a:t>64</a:t>
            </a:r>
            <a:r>
              <a:rPr lang="zh-CN" altLang="en-US" sz="2800" dirty="0" smtClean="0"/>
              <a:t>个功能，</a:t>
            </a:r>
            <a:r>
              <a:rPr lang="en-US" altLang="zh-CN" sz="2800" dirty="0" smtClean="0"/>
              <a:t>40</a:t>
            </a:r>
            <a:r>
              <a:rPr lang="zh-CN" altLang="en-US" sz="2800" dirty="0" smtClean="0"/>
              <a:t>个</a:t>
            </a:r>
            <a:r>
              <a:rPr lang="en-US" altLang="zh-CN" sz="2800" dirty="0" err="1" smtClean="0"/>
              <a:t>bugfix</a:t>
            </a:r>
            <a:r>
              <a:rPr lang="zh-CN" altLang="en-US" sz="2800" dirty="0" smtClean="0"/>
              <a:t>，开源贵在坚持。</a:t>
            </a:r>
            <a:endParaRPr lang="en-US" altLang="zh-CN" sz="2800" dirty="0" smtClean="0"/>
          </a:p>
          <a:p>
            <a:r>
              <a:rPr lang="zh-CN" altLang="en-US" sz="2800" dirty="0" smtClean="0"/>
              <a:t>同多个公司合作开发：</a:t>
            </a:r>
            <a:r>
              <a:rPr lang="en-US" altLang="zh-CN" sz="2800" dirty="0" err="1" smtClean="0"/>
              <a:t>CloudFlare</a:t>
            </a:r>
            <a:r>
              <a:rPr lang="zh-CN" altLang="en-US" sz="2800" dirty="0" smtClean="0"/>
              <a:t>、搜狗、网易、去哪儿</a:t>
            </a:r>
            <a:endParaRPr lang="en-US" altLang="zh-CN" sz="2800" dirty="0" smtClean="0"/>
          </a:p>
          <a:p>
            <a:r>
              <a:rPr lang="zh-CN" altLang="en-US" sz="2800" dirty="0" smtClean="0"/>
              <a:t>与</a:t>
            </a:r>
            <a:r>
              <a:rPr lang="en-US" altLang="zh-CN" sz="2800" dirty="0" smtClean="0"/>
              <a:t>Google</a:t>
            </a:r>
            <a:r>
              <a:rPr lang="zh-CN" altLang="en-US" sz="2800" dirty="0" smtClean="0"/>
              <a:t>合作开发</a:t>
            </a:r>
            <a:r>
              <a:rPr lang="en-US" altLang="zh-CN" sz="2800" dirty="0" err="1" smtClean="0"/>
              <a:t>pagespeed</a:t>
            </a:r>
            <a:r>
              <a:rPr lang="zh-CN" altLang="en-US" sz="2800" dirty="0" smtClean="0"/>
              <a:t>模块</a:t>
            </a:r>
            <a:endParaRPr lang="en-US" altLang="zh-CN" sz="2800" dirty="0" smtClean="0"/>
          </a:p>
          <a:p>
            <a:r>
              <a:rPr lang="zh-CN" altLang="en-US" sz="2800" dirty="0" smtClean="0"/>
              <a:t>开发过程透明化</a:t>
            </a:r>
            <a:endParaRPr lang="en-US" altLang="zh-CN" sz="2800" dirty="0" smtClean="0"/>
          </a:p>
          <a:p>
            <a:pPr lvl="1"/>
            <a:r>
              <a:rPr lang="en-US" altLang="zh-CN" dirty="0" smtClean="0">
                <a:hlinkClick r:id="rId2"/>
              </a:rPr>
              <a:t>http://github.com/taobao/tengine</a:t>
            </a:r>
            <a:endParaRPr lang="en-US" altLang="zh-CN" dirty="0" smtClean="0"/>
          </a:p>
          <a:p>
            <a:pPr lvl="1"/>
            <a:r>
              <a:rPr lang="en-US" altLang="zh-CN" dirty="0" err="1" smtClean="0"/>
              <a:t>github</a:t>
            </a:r>
            <a:r>
              <a:rPr lang="en-US" altLang="zh-CN" dirty="0" smtClean="0"/>
              <a:t> </a:t>
            </a:r>
            <a:r>
              <a:rPr lang="zh-CN" altLang="en-US" dirty="0" smtClean="0"/>
              <a:t>上面通过</a:t>
            </a:r>
            <a:r>
              <a:rPr lang="en-US" altLang="zh-CN" dirty="0" smtClean="0"/>
              <a:t>pull request</a:t>
            </a:r>
            <a:r>
              <a:rPr lang="zh-CN" altLang="en-US" dirty="0" smtClean="0"/>
              <a:t>进行代码</a:t>
            </a:r>
            <a:r>
              <a:rPr lang="en-US" altLang="zh-CN" dirty="0" smtClean="0"/>
              <a:t>review</a:t>
            </a:r>
          </a:p>
          <a:p>
            <a:r>
              <a:rPr lang="zh-CN" altLang="en-US" dirty="0" smtClean="0"/>
              <a:t>国内大公司用户众多</a:t>
            </a:r>
            <a:endParaRPr lang="en-US" altLang="zh-CN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与</a:t>
            </a:r>
            <a:r>
              <a:rPr lang="en-US" altLang="zh-CN" dirty="0" smtClean="0"/>
              <a:t>Nginx</a:t>
            </a:r>
            <a:r>
              <a:rPr lang="zh-CN" altLang="en-US" dirty="0" smtClean="0"/>
              <a:t>官方协同发展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与</a:t>
            </a:r>
            <a:r>
              <a:rPr lang="en-US" altLang="zh-CN" dirty="0" err="1" smtClean="0"/>
              <a:t>Nginx</a:t>
            </a:r>
            <a:r>
              <a:rPr lang="zh-CN" altLang="en-US" dirty="0" smtClean="0"/>
              <a:t>进行合作，</a:t>
            </a:r>
            <a:r>
              <a:rPr lang="zh-CN" altLang="en-US" dirty="0" smtClean="0">
                <a:hlinkClick r:id="rId2"/>
              </a:rPr>
              <a:t>翻译</a:t>
            </a:r>
            <a:r>
              <a:rPr lang="en-US" altLang="zh-CN" dirty="0" smtClean="0">
                <a:hlinkClick r:id="rId2"/>
              </a:rPr>
              <a:t>Nginx</a:t>
            </a:r>
            <a:r>
              <a:rPr lang="zh-CN" altLang="en-US" dirty="0" smtClean="0">
                <a:hlinkClick r:id="rId2"/>
              </a:rPr>
              <a:t>中文文档</a:t>
            </a:r>
            <a:r>
              <a:rPr lang="zh-CN" altLang="en-US" dirty="0" smtClean="0"/>
              <a:t>，征求志愿者</a:t>
            </a:r>
            <a:endParaRPr lang="en-US" altLang="zh-CN" dirty="0" smtClean="0"/>
          </a:p>
          <a:p>
            <a:r>
              <a:rPr lang="zh-CN" altLang="en-US" dirty="0" smtClean="0"/>
              <a:t>为</a:t>
            </a:r>
            <a:r>
              <a:rPr lang="en-US" altLang="zh-CN" dirty="0" smtClean="0"/>
              <a:t>Nginx</a:t>
            </a:r>
            <a:r>
              <a:rPr lang="zh-CN" altLang="en-US" dirty="0" smtClean="0"/>
              <a:t>提供若干</a:t>
            </a:r>
            <a:r>
              <a:rPr lang="en-US" altLang="zh-CN" dirty="0" err="1" smtClean="0"/>
              <a:t>bugfix</a:t>
            </a:r>
            <a:endParaRPr lang="en-US" altLang="zh-CN" dirty="0" smtClean="0"/>
          </a:p>
          <a:p>
            <a:r>
              <a:rPr lang="zh-CN" altLang="en-US" dirty="0" smtClean="0"/>
              <a:t>写一本</a:t>
            </a:r>
            <a:r>
              <a:rPr lang="en-US" altLang="zh-CN" dirty="0" smtClean="0"/>
              <a:t>Nginx</a:t>
            </a:r>
            <a:r>
              <a:rPr lang="zh-CN" altLang="en-US" dirty="0" smtClean="0"/>
              <a:t>的书籍：</a:t>
            </a:r>
            <a:r>
              <a:rPr lang="en-US" altLang="zh-CN" dirty="0" smtClean="0">
                <a:hlinkClick r:id="rId3"/>
              </a:rPr>
              <a:t>Nginx</a:t>
            </a:r>
            <a:r>
              <a:rPr lang="zh-CN" altLang="en-US" dirty="0" smtClean="0">
                <a:hlinkClick r:id="rId3"/>
              </a:rPr>
              <a:t>开发从入门到精通</a:t>
            </a:r>
            <a:endParaRPr lang="zh-CN" altLang="en-US" dirty="0" smtClean="0"/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未来的发展方向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zh-CN" altLang="en-US" dirty="0" smtClean="0"/>
              <a:t>可运维性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适应大规模自动化部署的需要</a:t>
            </a:r>
            <a:endParaRPr lang="en-US" altLang="zh-CN" dirty="0" smtClean="0"/>
          </a:p>
          <a:p>
            <a:r>
              <a:rPr lang="zh-CN" altLang="en-US" dirty="0" smtClean="0"/>
              <a:t>负载均衡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后端服务器数量多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性能、稳定性要求</a:t>
            </a:r>
            <a:endParaRPr lang="en-US" altLang="zh-CN" dirty="0" smtClean="0"/>
          </a:p>
          <a:p>
            <a:r>
              <a:rPr lang="zh-CN" altLang="en-US" dirty="0" smtClean="0"/>
              <a:t>安全性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自动化的防攻击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分布式攻击行为分析和防御</a:t>
            </a:r>
            <a:endParaRPr lang="en-US" altLang="zh-CN" dirty="0" smtClean="0"/>
          </a:p>
          <a:p>
            <a:r>
              <a:rPr lang="zh-CN" altLang="en-US" dirty="0" smtClean="0"/>
              <a:t>页面优化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自动化的页面内容优化</a:t>
            </a:r>
            <a:endParaRPr lang="en-US" altLang="zh-CN" dirty="0" smtClean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参考资源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本演示稿中涉及的大部分技术已经开源：</a:t>
            </a:r>
            <a:endParaRPr lang="en-US" altLang="zh-CN" dirty="0" smtClean="0"/>
          </a:p>
          <a:p>
            <a:pPr lvl="1"/>
            <a:r>
              <a:rPr lang="en-US" altLang="zh-CN" dirty="0" smtClean="0">
                <a:hlinkClick r:id="rId3"/>
              </a:rPr>
              <a:t>http://tengine.taobao.org</a:t>
            </a:r>
            <a:endParaRPr lang="en-US" altLang="zh-CN" dirty="0" smtClean="0"/>
          </a:p>
          <a:p>
            <a:pPr lvl="1"/>
            <a:r>
              <a:rPr lang="en-US" altLang="zh-CN" dirty="0" smtClean="0">
                <a:hlinkClick r:id="rId4"/>
              </a:rPr>
              <a:t>https://github.com/taobao/tengine</a:t>
            </a:r>
            <a:endParaRPr lang="en-US" altLang="zh-CN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Thank You!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联系方式：</a:t>
            </a:r>
            <a:r>
              <a:rPr lang="en-US" altLang="zh-CN" dirty="0" smtClean="0">
                <a:hlinkClick r:id="rId2"/>
              </a:rPr>
              <a:t>yaoweibin@gmail.com</a:t>
            </a:r>
            <a:endParaRPr lang="en-US" altLang="zh-CN" dirty="0" smtClean="0"/>
          </a:p>
          <a:p>
            <a:r>
              <a:rPr lang="en-US" altLang="zh-CN" dirty="0" err="1" smtClean="0"/>
              <a:t>Weibo</a:t>
            </a:r>
            <a:r>
              <a:rPr lang="en-US" altLang="zh-CN" dirty="0" smtClean="0"/>
              <a:t>: http://weibo.com/yaoweibin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Q </a:t>
            </a:r>
            <a:r>
              <a:rPr lang="en-US" altLang="zh-CN" dirty="0" smtClean="0"/>
              <a:t>&amp; A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Nginx</a:t>
            </a:r>
            <a:r>
              <a:rPr lang="zh-CN" altLang="en-US" dirty="0" smtClean="0"/>
              <a:t>简介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CN" dirty="0" smtClean="0"/>
              <a:t>Web</a:t>
            </a:r>
            <a:r>
              <a:rPr lang="zh-CN" altLang="en-US" dirty="0" smtClean="0"/>
              <a:t>服务器、</a:t>
            </a:r>
            <a:r>
              <a:rPr lang="en-US" altLang="zh-CN" dirty="0" smtClean="0"/>
              <a:t>HTTP</a:t>
            </a:r>
            <a:r>
              <a:rPr lang="zh-CN" altLang="en-US" dirty="0" smtClean="0"/>
              <a:t>反向代理和邮件代理服务器</a:t>
            </a:r>
            <a:endParaRPr lang="en-US" altLang="zh-CN" dirty="0" smtClean="0"/>
          </a:p>
          <a:p>
            <a:r>
              <a:rPr lang="zh-CN" altLang="en-US" dirty="0" smtClean="0"/>
              <a:t>俄罗斯程序员</a:t>
            </a:r>
            <a:r>
              <a:rPr lang="en-US" altLang="zh-CN" dirty="0" smtClean="0"/>
              <a:t>Igor </a:t>
            </a:r>
            <a:r>
              <a:rPr lang="en-US" altLang="zh-CN" dirty="0" err="1" smtClean="0"/>
              <a:t>Sysoev</a:t>
            </a:r>
            <a:r>
              <a:rPr lang="zh-CN" altLang="en-US" dirty="0" smtClean="0"/>
              <a:t>于</a:t>
            </a:r>
            <a:r>
              <a:rPr lang="en-US" altLang="zh-CN" dirty="0" smtClean="0"/>
              <a:t>2002</a:t>
            </a:r>
            <a:r>
              <a:rPr lang="zh-CN" altLang="en-US" dirty="0" smtClean="0"/>
              <a:t>年开源</a:t>
            </a:r>
            <a:endParaRPr lang="en-US" altLang="zh-CN" dirty="0" smtClean="0"/>
          </a:p>
          <a:p>
            <a:r>
              <a:rPr lang="en-US" altLang="zh-CN" dirty="0" smtClean="0"/>
              <a:t>TOP1000</a:t>
            </a:r>
            <a:r>
              <a:rPr lang="zh-CN" altLang="en-US" dirty="0" smtClean="0"/>
              <a:t>网站使用率排名第一</a:t>
            </a:r>
            <a:endParaRPr lang="en-US" altLang="zh-CN" dirty="0" smtClean="0"/>
          </a:p>
          <a:p>
            <a:r>
              <a:rPr lang="en-US" altLang="zh-CN" dirty="0" smtClean="0"/>
              <a:t>2011</a:t>
            </a:r>
            <a:r>
              <a:rPr lang="zh-CN" altLang="en-US" dirty="0" smtClean="0"/>
              <a:t>年成立商业公司</a:t>
            </a:r>
            <a:endParaRPr lang="en-US" altLang="zh-CN" dirty="0" smtClean="0"/>
          </a:p>
          <a:p>
            <a:r>
              <a:rPr lang="zh-CN" altLang="en-US" dirty="0" smtClean="0"/>
              <a:t>特点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性能非常高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资源占用（</a:t>
            </a:r>
            <a:r>
              <a:rPr lang="en-US" altLang="zh-CN" dirty="0" smtClean="0"/>
              <a:t>CPU</a:t>
            </a:r>
            <a:r>
              <a:rPr lang="zh-CN" altLang="en-US" dirty="0" smtClean="0"/>
              <a:t>、内存）非常节省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内存池设计，非常稳定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高度模块化，易于扩展</a:t>
            </a:r>
          </a:p>
        </p:txBody>
      </p:sp>
      <p:pic>
        <p:nvPicPr>
          <p:cNvPr id="4" name="图片 3" descr="nginx news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364088" y="3429000"/>
            <a:ext cx="3024336" cy="100811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使用</a:t>
            </a:r>
            <a:r>
              <a:rPr lang="en-US" altLang="zh-CN" dirty="0" smtClean="0"/>
              <a:t>Nginx</a:t>
            </a:r>
            <a:r>
              <a:rPr lang="zh-CN" altLang="en-US" dirty="0" smtClean="0"/>
              <a:t>的过程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zh-CN" dirty="0" smtClean="0"/>
              <a:t>2009</a:t>
            </a:r>
            <a:r>
              <a:rPr lang="zh-CN" altLang="en-US" dirty="0" smtClean="0"/>
              <a:t>年开始使用和探索</a:t>
            </a:r>
            <a:endParaRPr lang="en-US" altLang="zh-CN" dirty="0" smtClean="0"/>
          </a:p>
          <a:p>
            <a:r>
              <a:rPr lang="en-US" altLang="zh-CN" dirty="0" smtClean="0"/>
              <a:t>2010</a:t>
            </a:r>
            <a:r>
              <a:rPr lang="zh-CN" altLang="en-US" dirty="0" smtClean="0"/>
              <a:t>年开始开发大量模块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通用的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业务的</a:t>
            </a:r>
            <a:endParaRPr lang="en-US" altLang="zh-CN" dirty="0" smtClean="0"/>
          </a:p>
          <a:p>
            <a:r>
              <a:rPr lang="en-US" altLang="zh-CN" dirty="0" smtClean="0"/>
              <a:t>2011</a:t>
            </a:r>
            <a:r>
              <a:rPr lang="zh-CN" altLang="en-US" dirty="0" smtClean="0"/>
              <a:t>年开始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修改</a:t>
            </a:r>
            <a:r>
              <a:rPr lang="en-US" altLang="zh-CN" dirty="0" smtClean="0"/>
              <a:t>Nginx</a:t>
            </a:r>
            <a:r>
              <a:rPr lang="zh-CN" altLang="en-US" dirty="0" smtClean="0"/>
              <a:t>的核心代码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启动</a:t>
            </a:r>
            <a:r>
              <a:rPr lang="en-US" altLang="zh-CN" dirty="0" err="1" smtClean="0">
                <a:hlinkClick r:id="rId3"/>
              </a:rPr>
              <a:t>Tengine</a:t>
            </a:r>
            <a:r>
              <a:rPr lang="zh-CN" altLang="en-US" dirty="0" smtClean="0"/>
              <a:t>项目并开源</a:t>
            </a:r>
            <a:endParaRPr lang="en-US" altLang="zh-CN" dirty="0" smtClean="0"/>
          </a:p>
          <a:p>
            <a:r>
              <a:rPr lang="en-US" altLang="zh-CN" dirty="0" smtClean="0"/>
              <a:t>2012</a:t>
            </a:r>
            <a:r>
              <a:rPr lang="zh-CN" altLang="en-US" dirty="0" smtClean="0"/>
              <a:t>年三淘</a:t>
            </a:r>
            <a:r>
              <a:rPr lang="en-US" altLang="zh-CN" dirty="0" smtClean="0"/>
              <a:t>Apache</a:t>
            </a:r>
            <a:r>
              <a:rPr lang="zh-CN" altLang="en-US" dirty="0" smtClean="0"/>
              <a:t>全部替换为</a:t>
            </a:r>
            <a:r>
              <a:rPr lang="en-US" altLang="zh-CN" dirty="0" err="1" smtClean="0"/>
              <a:t>Tengine</a:t>
            </a:r>
            <a:r>
              <a:rPr lang="zh-CN" altLang="en-US" dirty="0" smtClean="0"/>
              <a:t>，向集团推广，阿里云、支付宝、</a:t>
            </a:r>
            <a:r>
              <a:rPr lang="en-US" altLang="zh-CN" dirty="0" smtClean="0"/>
              <a:t>B2B</a:t>
            </a:r>
            <a:r>
              <a:rPr lang="zh-CN" altLang="en-US" dirty="0" smtClean="0"/>
              <a:t>均大规模部署</a:t>
            </a:r>
            <a:endParaRPr lang="en-US" altLang="zh-CN" dirty="0" smtClean="0"/>
          </a:p>
          <a:p>
            <a:r>
              <a:rPr lang="en-US" altLang="zh-CN" dirty="0" smtClean="0"/>
              <a:t>2013</a:t>
            </a:r>
            <a:r>
              <a:rPr lang="zh-CN" altLang="en-US" dirty="0" smtClean="0"/>
              <a:t>年，</a:t>
            </a:r>
            <a:r>
              <a:rPr lang="en-US" altLang="zh-CN" dirty="0" err="1" smtClean="0"/>
              <a:t>Tengine</a:t>
            </a:r>
            <a:r>
              <a:rPr lang="zh-CN" altLang="en-US" dirty="0" smtClean="0"/>
              <a:t>向</a:t>
            </a:r>
            <a:r>
              <a:rPr lang="en-US" altLang="zh-CN" dirty="0" smtClean="0"/>
              <a:t>CDN</a:t>
            </a:r>
            <a:r>
              <a:rPr lang="zh-CN" altLang="en-US" dirty="0" smtClean="0"/>
              <a:t>和云服务推进。</a:t>
            </a:r>
            <a:endParaRPr lang="en-US" altLang="zh-CN" dirty="0" smtClean="0"/>
          </a:p>
          <a:p>
            <a:pPr lvl="1">
              <a:buNone/>
            </a:pPr>
            <a:endParaRPr lang="en-US" altLang="zh-CN" dirty="0" smtClean="0"/>
          </a:p>
        </p:txBody>
      </p:sp>
      <p:pic>
        <p:nvPicPr>
          <p:cNvPr id="4" name="图片 3" descr="tengine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871114" y="2636912"/>
            <a:ext cx="3733334" cy="115555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应用</a:t>
            </a:r>
            <a:r>
              <a:rPr lang="en-US" altLang="zh-CN" dirty="0" smtClean="0"/>
              <a:t>Nginx</a:t>
            </a:r>
            <a:r>
              <a:rPr lang="zh-CN" altLang="en-US" dirty="0" smtClean="0"/>
              <a:t>的收益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/>
          <a:lstStyle/>
          <a:p>
            <a:r>
              <a:rPr lang="zh-CN" altLang="en-US" dirty="0" smtClean="0"/>
              <a:t>业务更加稳定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Nginx</a:t>
            </a:r>
            <a:r>
              <a:rPr lang="zh-CN" altLang="en-US" dirty="0" smtClean="0"/>
              <a:t>大连接数目支持非常好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Nginx</a:t>
            </a:r>
            <a:r>
              <a:rPr lang="zh-CN" altLang="en-US" dirty="0" smtClean="0"/>
              <a:t>本身的内存占用很少，更不会吃</a:t>
            </a:r>
            <a:r>
              <a:rPr lang="en-US" altLang="zh-CN" dirty="0" smtClean="0"/>
              <a:t>swap</a:t>
            </a:r>
          </a:p>
          <a:p>
            <a:r>
              <a:rPr lang="zh-CN" altLang="en-US" dirty="0" smtClean="0"/>
              <a:t>业务性能更高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QPS</a:t>
            </a:r>
            <a:r>
              <a:rPr lang="zh-CN" altLang="en-US" dirty="0" smtClean="0"/>
              <a:t>比</a:t>
            </a:r>
            <a:r>
              <a:rPr lang="en-US" altLang="zh-CN" dirty="0" smtClean="0"/>
              <a:t>Apache</a:t>
            </a:r>
            <a:r>
              <a:rPr lang="zh-CN" altLang="en-US" dirty="0" smtClean="0"/>
              <a:t>要好，节省机器数目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基于</a:t>
            </a:r>
            <a:r>
              <a:rPr lang="en-US" altLang="zh-CN" dirty="0" smtClean="0"/>
              <a:t>Nginx</a:t>
            </a:r>
            <a:r>
              <a:rPr lang="zh-CN" altLang="en-US" dirty="0" smtClean="0"/>
              <a:t>的模块性能往往是之前业务的数倍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有效抵御</a:t>
            </a:r>
            <a:r>
              <a:rPr lang="en-US" altLang="zh-CN" dirty="0" smtClean="0"/>
              <a:t>DDOS</a:t>
            </a:r>
            <a:r>
              <a:rPr lang="zh-CN" altLang="en-US" dirty="0" smtClean="0"/>
              <a:t>攻击</a:t>
            </a:r>
            <a:endParaRPr lang="en-US" altLang="zh-CN" dirty="0" smtClean="0"/>
          </a:p>
          <a:p>
            <a:r>
              <a:rPr lang="zh-CN" altLang="en-US" dirty="0" smtClean="0"/>
              <a:t>可扩展性好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易开发，内部开发</a:t>
            </a:r>
            <a:r>
              <a:rPr lang="en-US" altLang="zh-CN" dirty="0" smtClean="0"/>
              <a:t>100</a:t>
            </a:r>
            <a:r>
              <a:rPr lang="zh-CN" altLang="en-US" dirty="0" smtClean="0"/>
              <a:t>余个业务模块</a:t>
            </a:r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endParaRPr lang="en-US" altLang="zh-CN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187624" y="2828836"/>
            <a:ext cx="723467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7200" dirty="0" smtClean="0"/>
              <a:t>2</a:t>
            </a:r>
            <a:r>
              <a:rPr lang="zh-CN" altLang="en-US" sz="7200" dirty="0" smtClean="0"/>
              <a:t>、应用案例分析</a:t>
            </a:r>
            <a:endParaRPr lang="zh-CN" altLang="en-US" sz="7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Web</a:t>
            </a:r>
            <a:r>
              <a:rPr lang="zh-CN" altLang="en-US" dirty="0" smtClean="0"/>
              <a:t>接入层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 smtClean="0"/>
              <a:t>Tengine</a:t>
            </a:r>
            <a:r>
              <a:rPr lang="zh-CN" altLang="en-US" dirty="0" smtClean="0"/>
              <a:t>的职能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SSL</a:t>
            </a:r>
            <a:r>
              <a:rPr lang="zh-CN" altLang="en-US" dirty="0" smtClean="0"/>
              <a:t>卸载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七层接入管理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安全防御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负载均衡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灰度发布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静态化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内容优化</a:t>
            </a:r>
            <a:endParaRPr lang="zh-CN" altLang="en-US" dirty="0"/>
          </a:p>
        </p:txBody>
      </p:sp>
      <p:grpSp>
        <p:nvGrpSpPr>
          <p:cNvPr id="35" name="组合 34"/>
          <p:cNvGrpSpPr/>
          <p:nvPr/>
        </p:nvGrpSpPr>
        <p:grpSpPr>
          <a:xfrm>
            <a:off x="2771800" y="1844824"/>
            <a:ext cx="6120680" cy="4464496"/>
            <a:chOff x="3419872" y="2133650"/>
            <a:chExt cx="4680520" cy="2951533"/>
          </a:xfrm>
        </p:grpSpPr>
        <p:sp>
          <p:nvSpPr>
            <p:cNvPr id="5" name="矩形 4"/>
            <p:cNvSpPr/>
            <p:nvPr/>
          </p:nvSpPr>
          <p:spPr>
            <a:xfrm>
              <a:off x="3419872" y="4447836"/>
              <a:ext cx="4680520" cy="637347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sp>
          <p:nvSpPr>
            <p:cNvPr id="6" name="矩形 5"/>
            <p:cNvSpPr/>
            <p:nvPr/>
          </p:nvSpPr>
          <p:spPr>
            <a:xfrm>
              <a:off x="3954789" y="3451981"/>
              <a:ext cx="3655263" cy="717016"/>
            </a:xfrm>
            <a:prstGeom prst="rect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sp>
          <p:nvSpPr>
            <p:cNvPr id="7" name="矩形 6"/>
            <p:cNvSpPr/>
            <p:nvPr/>
          </p:nvSpPr>
          <p:spPr>
            <a:xfrm>
              <a:off x="4067944" y="3611317"/>
              <a:ext cx="1090407" cy="398342"/>
            </a:xfrm>
            <a:prstGeom prst="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 err="1" smtClean="0"/>
                <a:t>Tengine</a:t>
              </a:r>
              <a:r>
                <a:rPr lang="en-US" altLang="zh-CN" sz="1400" dirty="0" smtClean="0"/>
                <a:t> </a:t>
              </a:r>
              <a:r>
                <a:rPr lang="zh-CN" altLang="en-US" sz="1400" dirty="0" smtClean="0"/>
                <a:t>组</a:t>
              </a:r>
              <a:r>
                <a:rPr lang="en-US" altLang="zh-CN" sz="1400" dirty="0" smtClean="0"/>
                <a:t>1</a:t>
              </a:r>
              <a:endParaRPr lang="zh-CN" altLang="en-US" sz="1400" dirty="0"/>
            </a:p>
          </p:txBody>
        </p:sp>
        <p:sp>
          <p:nvSpPr>
            <p:cNvPr id="8" name="矩形 7"/>
            <p:cNvSpPr/>
            <p:nvPr/>
          </p:nvSpPr>
          <p:spPr>
            <a:xfrm>
              <a:off x="5220072" y="3611317"/>
              <a:ext cx="1080120" cy="398342"/>
            </a:xfrm>
            <a:prstGeom prst="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 err="1" smtClean="0"/>
                <a:t>Tengine</a:t>
              </a:r>
              <a:r>
                <a:rPr lang="en-US" altLang="zh-CN" sz="1400" dirty="0" smtClean="0"/>
                <a:t> </a:t>
              </a:r>
              <a:r>
                <a:rPr lang="zh-CN" altLang="en-US" sz="1400" dirty="0" smtClean="0"/>
                <a:t>组</a:t>
              </a:r>
              <a:r>
                <a:rPr lang="en-US" altLang="zh-CN" sz="1400" dirty="0" smtClean="0"/>
                <a:t>2</a:t>
              </a:r>
              <a:endParaRPr lang="zh-CN" altLang="en-US" sz="1400" dirty="0"/>
            </a:p>
          </p:txBody>
        </p:sp>
        <p:sp>
          <p:nvSpPr>
            <p:cNvPr id="9" name="矩形 8"/>
            <p:cNvSpPr/>
            <p:nvPr/>
          </p:nvSpPr>
          <p:spPr>
            <a:xfrm>
              <a:off x="6361913" y="3611317"/>
              <a:ext cx="1162415" cy="398342"/>
            </a:xfrm>
            <a:prstGeom prst="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 err="1" smtClean="0"/>
                <a:t>Tengine</a:t>
              </a:r>
              <a:r>
                <a:rPr lang="en-US" altLang="zh-CN" sz="1400" dirty="0" smtClean="0"/>
                <a:t> </a:t>
              </a:r>
              <a:r>
                <a:rPr lang="zh-CN" altLang="en-US" sz="1400" dirty="0" smtClean="0"/>
                <a:t>组</a:t>
              </a:r>
              <a:r>
                <a:rPr lang="en-US" altLang="zh-CN" sz="1400" dirty="0" smtClean="0"/>
                <a:t>3</a:t>
              </a:r>
              <a:endParaRPr lang="zh-CN" altLang="en-US" sz="1400" dirty="0"/>
            </a:p>
          </p:txBody>
        </p:sp>
        <p:sp>
          <p:nvSpPr>
            <p:cNvPr id="10" name="矩形 9"/>
            <p:cNvSpPr/>
            <p:nvPr/>
          </p:nvSpPr>
          <p:spPr>
            <a:xfrm>
              <a:off x="3642754" y="4567338"/>
              <a:ext cx="534917" cy="358508"/>
            </a:xfrm>
            <a:prstGeom prst="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 smtClean="0"/>
                <a:t>App1</a:t>
              </a:r>
              <a:endParaRPr lang="zh-CN" altLang="en-US" sz="1400" dirty="0"/>
            </a:p>
          </p:txBody>
        </p:sp>
        <p:sp>
          <p:nvSpPr>
            <p:cNvPr id="11" name="矩形 10"/>
            <p:cNvSpPr/>
            <p:nvPr/>
          </p:nvSpPr>
          <p:spPr>
            <a:xfrm>
              <a:off x="4311400" y="4567338"/>
              <a:ext cx="534917" cy="358508"/>
            </a:xfrm>
            <a:prstGeom prst="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 smtClean="0"/>
                <a:t>App1</a:t>
              </a:r>
              <a:endParaRPr lang="zh-CN" altLang="en-US" sz="1400" dirty="0"/>
            </a:p>
          </p:txBody>
        </p:sp>
        <p:sp>
          <p:nvSpPr>
            <p:cNvPr id="12" name="矩形 11"/>
            <p:cNvSpPr/>
            <p:nvPr/>
          </p:nvSpPr>
          <p:spPr>
            <a:xfrm>
              <a:off x="5069198" y="4567338"/>
              <a:ext cx="534917" cy="358508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 smtClean="0"/>
                <a:t>App2</a:t>
              </a:r>
              <a:endParaRPr lang="zh-CN" altLang="en-US" sz="1400" dirty="0"/>
            </a:p>
          </p:txBody>
        </p:sp>
        <p:sp>
          <p:nvSpPr>
            <p:cNvPr id="13" name="矩形 12"/>
            <p:cNvSpPr/>
            <p:nvPr/>
          </p:nvSpPr>
          <p:spPr>
            <a:xfrm>
              <a:off x="5737844" y="4567338"/>
              <a:ext cx="534917" cy="358508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 smtClean="0"/>
                <a:t>App3</a:t>
              </a:r>
              <a:endParaRPr lang="zh-CN" altLang="en-US" sz="1400" dirty="0"/>
            </a:p>
          </p:txBody>
        </p:sp>
        <p:sp>
          <p:nvSpPr>
            <p:cNvPr id="14" name="矩形 13"/>
            <p:cNvSpPr/>
            <p:nvPr/>
          </p:nvSpPr>
          <p:spPr>
            <a:xfrm>
              <a:off x="6406490" y="4567338"/>
              <a:ext cx="534917" cy="358508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 smtClean="0"/>
                <a:t>App4</a:t>
              </a:r>
              <a:endParaRPr lang="zh-CN" altLang="en-US" sz="1400" dirty="0"/>
            </a:p>
          </p:txBody>
        </p:sp>
        <p:sp>
          <p:nvSpPr>
            <p:cNvPr id="15" name="矩形 14"/>
            <p:cNvSpPr/>
            <p:nvPr/>
          </p:nvSpPr>
          <p:spPr>
            <a:xfrm>
              <a:off x="7253441" y="4567338"/>
              <a:ext cx="534917" cy="358508"/>
            </a:xfrm>
            <a:prstGeom prst="rect">
              <a:avLst/>
            </a:prstGeom>
            <a:solidFill>
              <a:srgbClr val="00B050"/>
            </a:solidFill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 smtClean="0"/>
                <a:t>App5</a:t>
              </a:r>
              <a:endParaRPr lang="zh-CN" altLang="en-US" sz="1400" dirty="0"/>
            </a:p>
          </p:txBody>
        </p:sp>
        <p:cxnSp>
          <p:nvCxnSpPr>
            <p:cNvPr id="16" name="直接箭头连接符 15"/>
            <p:cNvCxnSpPr>
              <a:stCxn id="7" idx="2"/>
              <a:endCxn id="10" idx="0"/>
            </p:cNvCxnSpPr>
            <p:nvPr/>
          </p:nvCxnSpPr>
          <p:spPr>
            <a:xfrm flipH="1">
              <a:off x="3910213" y="4009659"/>
              <a:ext cx="702935" cy="557679"/>
            </a:xfrm>
            <a:prstGeom prst="straightConnector1">
              <a:avLst/>
            </a:prstGeom>
            <a:ln w="28575" cmpd="sng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箭头连接符 16"/>
            <p:cNvCxnSpPr>
              <a:stCxn id="7" idx="2"/>
              <a:endCxn id="11" idx="0"/>
            </p:cNvCxnSpPr>
            <p:nvPr/>
          </p:nvCxnSpPr>
          <p:spPr>
            <a:xfrm flipH="1">
              <a:off x="4578859" y="4009659"/>
              <a:ext cx="34289" cy="557679"/>
            </a:xfrm>
            <a:prstGeom prst="straightConnector1">
              <a:avLst/>
            </a:prstGeom>
            <a:ln w="28575" cmpd="sng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箭头连接符 17"/>
            <p:cNvCxnSpPr>
              <a:stCxn id="8" idx="2"/>
              <a:endCxn id="12" idx="0"/>
            </p:cNvCxnSpPr>
            <p:nvPr/>
          </p:nvCxnSpPr>
          <p:spPr>
            <a:xfrm flipH="1">
              <a:off x="5336657" y="4009659"/>
              <a:ext cx="423475" cy="557679"/>
            </a:xfrm>
            <a:prstGeom prst="straightConnector1">
              <a:avLst/>
            </a:prstGeom>
            <a:ln w="28575" cmpd="sng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箭头连接符 18"/>
            <p:cNvCxnSpPr>
              <a:stCxn id="8" idx="2"/>
              <a:endCxn id="13" idx="0"/>
            </p:cNvCxnSpPr>
            <p:nvPr/>
          </p:nvCxnSpPr>
          <p:spPr>
            <a:xfrm>
              <a:off x="5760132" y="4009659"/>
              <a:ext cx="245171" cy="557679"/>
            </a:xfrm>
            <a:prstGeom prst="straightConnector1">
              <a:avLst/>
            </a:prstGeom>
            <a:ln w="28575" cmpd="sng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箭头连接符 19"/>
            <p:cNvCxnSpPr>
              <a:stCxn id="8" idx="2"/>
              <a:endCxn id="14" idx="0"/>
            </p:cNvCxnSpPr>
            <p:nvPr/>
          </p:nvCxnSpPr>
          <p:spPr>
            <a:xfrm>
              <a:off x="5760132" y="4009659"/>
              <a:ext cx="913817" cy="557679"/>
            </a:xfrm>
            <a:prstGeom prst="straightConnector1">
              <a:avLst/>
            </a:prstGeom>
            <a:ln w="28575" cmpd="sng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箭头连接符 20"/>
            <p:cNvCxnSpPr>
              <a:stCxn id="9" idx="2"/>
              <a:endCxn id="15" idx="0"/>
            </p:cNvCxnSpPr>
            <p:nvPr/>
          </p:nvCxnSpPr>
          <p:spPr>
            <a:xfrm>
              <a:off x="6943121" y="4009659"/>
              <a:ext cx="577779" cy="557679"/>
            </a:xfrm>
            <a:prstGeom prst="straightConnector1">
              <a:avLst/>
            </a:prstGeom>
            <a:ln w="28575" cmpd="sng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箭头连接符 21"/>
            <p:cNvCxnSpPr>
              <a:stCxn id="25" idx="2"/>
              <a:endCxn id="7" idx="0"/>
            </p:cNvCxnSpPr>
            <p:nvPr/>
          </p:nvCxnSpPr>
          <p:spPr>
            <a:xfrm flipH="1">
              <a:off x="4613148" y="3212976"/>
              <a:ext cx="1182988" cy="39834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箭头连接符 22"/>
            <p:cNvCxnSpPr>
              <a:stCxn id="25" idx="2"/>
            </p:cNvCxnSpPr>
            <p:nvPr/>
          </p:nvCxnSpPr>
          <p:spPr>
            <a:xfrm rot="5400000">
              <a:off x="5590110" y="3405292"/>
              <a:ext cx="398343" cy="1371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箭头连接符 23"/>
            <p:cNvCxnSpPr>
              <a:stCxn id="25" idx="2"/>
            </p:cNvCxnSpPr>
            <p:nvPr/>
          </p:nvCxnSpPr>
          <p:spPr>
            <a:xfrm rot="16200000" flipH="1">
              <a:off x="6080447" y="2928665"/>
              <a:ext cx="398342" cy="96696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矩形 24"/>
            <p:cNvSpPr/>
            <p:nvPr/>
          </p:nvSpPr>
          <p:spPr>
            <a:xfrm>
              <a:off x="4499992" y="2636912"/>
              <a:ext cx="2592288" cy="576064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LVS</a:t>
              </a:r>
              <a:r>
                <a:rPr lang="zh-CN" altLang="en-US" dirty="0" smtClean="0"/>
                <a:t>集群</a:t>
              </a:r>
              <a:endParaRPr lang="zh-CN" altLang="en-US" dirty="0"/>
            </a:p>
          </p:txBody>
        </p:sp>
        <p:cxnSp>
          <p:nvCxnSpPr>
            <p:cNvPr id="32" name="直接箭头连接符 31"/>
            <p:cNvCxnSpPr>
              <a:endCxn id="25" idx="0"/>
            </p:cNvCxnSpPr>
            <p:nvPr/>
          </p:nvCxnSpPr>
          <p:spPr>
            <a:xfrm rot="5400000">
              <a:off x="5544108" y="2384884"/>
              <a:ext cx="504056" cy="158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29"/>
          <p:cNvSpPr/>
          <p:nvPr/>
        </p:nvSpPr>
        <p:spPr>
          <a:xfrm>
            <a:off x="3275856" y="4581128"/>
            <a:ext cx="4752528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统一接入静态化</a:t>
            </a:r>
            <a:endParaRPr lang="zh-CN" altLang="en-US" dirty="0"/>
          </a:p>
        </p:txBody>
      </p:sp>
      <p:grpSp>
        <p:nvGrpSpPr>
          <p:cNvPr id="4" name="内容占位符 3"/>
          <p:cNvGrpSpPr>
            <a:grpSpLocks noGrp="1"/>
          </p:cNvGrpSpPr>
          <p:nvPr>
            <p:ph idx="1"/>
          </p:nvPr>
        </p:nvGrpSpPr>
        <p:grpSpPr>
          <a:xfrm>
            <a:off x="2555776" y="2132856"/>
            <a:ext cx="6131024" cy="4320479"/>
            <a:chOff x="3419872" y="1749745"/>
            <a:chExt cx="4680520" cy="3580766"/>
          </a:xfrm>
        </p:grpSpPr>
        <p:sp>
          <p:nvSpPr>
            <p:cNvPr id="5" name="矩形 4"/>
            <p:cNvSpPr/>
            <p:nvPr/>
          </p:nvSpPr>
          <p:spPr>
            <a:xfrm>
              <a:off x="3419872" y="4693164"/>
              <a:ext cx="4680520" cy="637347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sp>
          <p:nvSpPr>
            <p:cNvPr id="6" name="矩形 5"/>
            <p:cNvSpPr/>
            <p:nvPr/>
          </p:nvSpPr>
          <p:spPr>
            <a:xfrm>
              <a:off x="3954789" y="3028841"/>
              <a:ext cx="3655263" cy="596794"/>
            </a:xfrm>
            <a:prstGeom prst="rect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sp>
          <p:nvSpPr>
            <p:cNvPr id="7" name="矩形 6"/>
            <p:cNvSpPr/>
            <p:nvPr/>
          </p:nvSpPr>
          <p:spPr>
            <a:xfrm>
              <a:off x="4134509" y="3128497"/>
              <a:ext cx="1023843" cy="398342"/>
            </a:xfrm>
            <a:prstGeom prst="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 err="1" smtClean="0"/>
                <a:t>Tengine</a:t>
              </a:r>
              <a:r>
                <a:rPr lang="en-US" altLang="zh-CN" sz="1400" dirty="0" smtClean="0"/>
                <a:t> 1</a:t>
              </a:r>
              <a:endParaRPr lang="zh-CN" altLang="en-US" sz="1400" dirty="0"/>
            </a:p>
          </p:txBody>
        </p:sp>
        <p:sp>
          <p:nvSpPr>
            <p:cNvPr id="8" name="矩形 7"/>
            <p:cNvSpPr/>
            <p:nvPr/>
          </p:nvSpPr>
          <p:spPr>
            <a:xfrm>
              <a:off x="5336656" y="3128497"/>
              <a:ext cx="1051706" cy="398342"/>
            </a:xfrm>
            <a:prstGeom prst="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 smtClean="0"/>
                <a:t>Tengine2</a:t>
              </a:r>
              <a:endParaRPr lang="zh-CN" altLang="en-US" sz="1400" dirty="0"/>
            </a:p>
          </p:txBody>
        </p:sp>
        <p:sp>
          <p:nvSpPr>
            <p:cNvPr id="9" name="矩形 8"/>
            <p:cNvSpPr/>
            <p:nvPr/>
          </p:nvSpPr>
          <p:spPr>
            <a:xfrm>
              <a:off x="6520512" y="3128497"/>
              <a:ext cx="912318" cy="398342"/>
            </a:xfrm>
            <a:prstGeom prst="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 err="1" smtClean="0"/>
                <a:t>Tengine</a:t>
              </a:r>
              <a:r>
                <a:rPr lang="en-US" altLang="zh-CN" sz="1400" dirty="0" smtClean="0"/>
                <a:t> 3</a:t>
              </a:r>
              <a:endParaRPr lang="zh-CN" altLang="en-US" sz="1400" dirty="0"/>
            </a:p>
          </p:txBody>
        </p:sp>
        <p:sp>
          <p:nvSpPr>
            <p:cNvPr id="10" name="矩形 9"/>
            <p:cNvSpPr/>
            <p:nvPr/>
          </p:nvSpPr>
          <p:spPr>
            <a:xfrm>
              <a:off x="3914620" y="4852645"/>
              <a:ext cx="534917" cy="358508"/>
            </a:xfrm>
            <a:prstGeom prst="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 smtClean="0"/>
                <a:t>App</a:t>
              </a:r>
              <a:endParaRPr lang="zh-CN" altLang="en-US" sz="1400" dirty="0"/>
            </a:p>
          </p:txBody>
        </p:sp>
        <p:sp>
          <p:nvSpPr>
            <p:cNvPr id="11" name="矩形 10"/>
            <p:cNvSpPr/>
            <p:nvPr/>
          </p:nvSpPr>
          <p:spPr>
            <a:xfrm>
              <a:off x="4589088" y="4853076"/>
              <a:ext cx="534917" cy="358508"/>
            </a:xfrm>
            <a:prstGeom prst="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 smtClean="0"/>
                <a:t>App</a:t>
              </a:r>
              <a:endParaRPr lang="zh-CN" altLang="en-US" sz="1400" dirty="0"/>
            </a:p>
          </p:txBody>
        </p:sp>
        <p:cxnSp>
          <p:nvCxnSpPr>
            <p:cNvPr id="17" name="直接箭头连接符 16"/>
            <p:cNvCxnSpPr>
              <a:stCxn id="35" idx="2"/>
              <a:endCxn id="11" idx="0"/>
            </p:cNvCxnSpPr>
            <p:nvPr/>
          </p:nvCxnSpPr>
          <p:spPr>
            <a:xfrm>
              <a:off x="4711715" y="4196602"/>
              <a:ext cx="144832" cy="656474"/>
            </a:xfrm>
            <a:prstGeom prst="straightConnector1">
              <a:avLst/>
            </a:prstGeom>
            <a:ln w="28575" cmpd="sng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箭头连接符 17"/>
            <p:cNvCxnSpPr>
              <a:stCxn id="32" idx="2"/>
              <a:endCxn id="43" idx="0"/>
            </p:cNvCxnSpPr>
            <p:nvPr/>
          </p:nvCxnSpPr>
          <p:spPr>
            <a:xfrm flipH="1">
              <a:off x="5516212" y="4196602"/>
              <a:ext cx="377402" cy="656043"/>
            </a:xfrm>
            <a:prstGeom prst="straightConnector1">
              <a:avLst/>
            </a:prstGeom>
            <a:ln w="28575" cmpd="sng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箭头连接符 18"/>
            <p:cNvCxnSpPr>
              <a:stCxn id="32" idx="2"/>
              <a:endCxn id="44" idx="0"/>
            </p:cNvCxnSpPr>
            <p:nvPr/>
          </p:nvCxnSpPr>
          <p:spPr>
            <a:xfrm>
              <a:off x="5893614" y="4196602"/>
              <a:ext cx="267459" cy="656043"/>
            </a:xfrm>
            <a:prstGeom prst="straightConnector1">
              <a:avLst/>
            </a:prstGeom>
            <a:ln w="28575" cmpd="sng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箭头连接符 19"/>
            <p:cNvCxnSpPr/>
            <p:nvPr/>
          </p:nvCxnSpPr>
          <p:spPr>
            <a:xfrm flipH="1">
              <a:off x="6710793" y="4196602"/>
              <a:ext cx="227289" cy="656043"/>
            </a:xfrm>
            <a:prstGeom prst="straightConnector1">
              <a:avLst/>
            </a:prstGeom>
            <a:ln w="28575" cmpd="sng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箭头连接符 20"/>
            <p:cNvCxnSpPr/>
            <p:nvPr/>
          </p:nvCxnSpPr>
          <p:spPr>
            <a:xfrm>
              <a:off x="7157971" y="4197033"/>
              <a:ext cx="432375" cy="656043"/>
            </a:xfrm>
            <a:prstGeom prst="straightConnector1">
              <a:avLst/>
            </a:prstGeom>
            <a:ln w="28575" cmpd="sng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箭头连接符 21"/>
            <p:cNvCxnSpPr>
              <a:endCxn id="7" idx="0"/>
            </p:cNvCxnSpPr>
            <p:nvPr/>
          </p:nvCxnSpPr>
          <p:spPr>
            <a:xfrm flipH="1">
              <a:off x="4646431" y="2843390"/>
              <a:ext cx="1137239" cy="28510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箭头连接符 22"/>
            <p:cNvCxnSpPr/>
            <p:nvPr/>
          </p:nvCxnSpPr>
          <p:spPr>
            <a:xfrm rot="5400000">
              <a:off x="5591353" y="2956612"/>
              <a:ext cx="398343" cy="1371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箭头连接符 23"/>
            <p:cNvCxnSpPr>
              <a:stCxn id="25" idx="2"/>
              <a:endCxn id="9" idx="0"/>
            </p:cNvCxnSpPr>
            <p:nvPr/>
          </p:nvCxnSpPr>
          <p:spPr>
            <a:xfrm>
              <a:off x="5796136" y="2829071"/>
              <a:ext cx="1180535" cy="29942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矩形 24"/>
            <p:cNvSpPr/>
            <p:nvPr/>
          </p:nvSpPr>
          <p:spPr>
            <a:xfrm>
              <a:off x="4499992" y="2253007"/>
              <a:ext cx="2592288" cy="576064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LVS</a:t>
              </a:r>
              <a:r>
                <a:rPr lang="zh-CN" altLang="en-US" dirty="0" smtClean="0"/>
                <a:t>集群</a:t>
              </a:r>
              <a:endParaRPr lang="zh-CN" altLang="en-US" dirty="0"/>
            </a:p>
          </p:txBody>
        </p:sp>
        <p:cxnSp>
          <p:nvCxnSpPr>
            <p:cNvPr id="26" name="直接箭头连接符 25"/>
            <p:cNvCxnSpPr>
              <a:endCxn id="25" idx="0"/>
            </p:cNvCxnSpPr>
            <p:nvPr/>
          </p:nvCxnSpPr>
          <p:spPr>
            <a:xfrm rot="5400000">
              <a:off x="5544108" y="2000979"/>
              <a:ext cx="504056" cy="158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箭头连接符 15"/>
            <p:cNvCxnSpPr>
              <a:stCxn id="35" idx="2"/>
              <a:endCxn id="10" idx="0"/>
            </p:cNvCxnSpPr>
            <p:nvPr/>
          </p:nvCxnSpPr>
          <p:spPr>
            <a:xfrm flipH="1">
              <a:off x="4182079" y="4196602"/>
              <a:ext cx="529636" cy="656043"/>
            </a:xfrm>
            <a:prstGeom prst="straightConnector1">
              <a:avLst/>
            </a:prstGeom>
            <a:ln w="28575" cmpd="sng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矩形 31"/>
          <p:cNvSpPr/>
          <p:nvPr/>
        </p:nvSpPr>
        <p:spPr>
          <a:xfrm>
            <a:off x="5220072" y="4725144"/>
            <a:ext cx="1152128" cy="36004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/>
              <a:t>Cache2</a:t>
            </a:r>
            <a:endParaRPr lang="zh-CN" altLang="en-US" sz="1400" dirty="0"/>
          </a:p>
        </p:txBody>
      </p:sp>
      <p:sp>
        <p:nvSpPr>
          <p:cNvPr id="33" name="矩形 32"/>
          <p:cNvSpPr/>
          <p:nvPr/>
        </p:nvSpPr>
        <p:spPr>
          <a:xfrm>
            <a:off x="6732240" y="4725144"/>
            <a:ext cx="1152128" cy="36004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/>
              <a:t>Cache3</a:t>
            </a:r>
            <a:endParaRPr lang="zh-CN" altLang="en-US" sz="1400" dirty="0"/>
          </a:p>
        </p:txBody>
      </p:sp>
      <p:sp>
        <p:nvSpPr>
          <p:cNvPr id="35" name="矩形 34"/>
          <p:cNvSpPr/>
          <p:nvPr/>
        </p:nvSpPr>
        <p:spPr>
          <a:xfrm>
            <a:off x="3707904" y="4725144"/>
            <a:ext cx="1080120" cy="36004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/>
              <a:t>Cache1</a:t>
            </a:r>
            <a:endParaRPr lang="zh-CN" altLang="en-US" sz="1400" dirty="0"/>
          </a:p>
        </p:txBody>
      </p:sp>
      <p:sp>
        <p:nvSpPr>
          <p:cNvPr id="43" name="矩形 42"/>
          <p:cNvSpPr/>
          <p:nvPr/>
        </p:nvSpPr>
        <p:spPr>
          <a:xfrm>
            <a:off x="4951431" y="5876752"/>
            <a:ext cx="700689" cy="432568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/>
              <a:t>App</a:t>
            </a:r>
            <a:endParaRPr lang="zh-CN" altLang="en-US" sz="1400" dirty="0"/>
          </a:p>
        </p:txBody>
      </p:sp>
      <p:sp>
        <p:nvSpPr>
          <p:cNvPr id="44" name="矩形 43"/>
          <p:cNvSpPr/>
          <p:nvPr/>
        </p:nvSpPr>
        <p:spPr>
          <a:xfrm>
            <a:off x="5796136" y="5876752"/>
            <a:ext cx="700689" cy="432568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/>
              <a:t>App</a:t>
            </a:r>
            <a:endParaRPr lang="zh-CN" altLang="en-US" sz="1400" dirty="0"/>
          </a:p>
        </p:txBody>
      </p:sp>
      <p:sp>
        <p:nvSpPr>
          <p:cNvPr id="45" name="矩形 44"/>
          <p:cNvSpPr/>
          <p:nvPr/>
        </p:nvSpPr>
        <p:spPr>
          <a:xfrm>
            <a:off x="6660232" y="5876752"/>
            <a:ext cx="700689" cy="432568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/>
              <a:t>App</a:t>
            </a:r>
            <a:endParaRPr lang="zh-CN" altLang="en-US" sz="1400" dirty="0"/>
          </a:p>
        </p:txBody>
      </p:sp>
      <p:sp>
        <p:nvSpPr>
          <p:cNvPr id="46" name="矩形 45"/>
          <p:cNvSpPr/>
          <p:nvPr/>
        </p:nvSpPr>
        <p:spPr>
          <a:xfrm>
            <a:off x="7524328" y="5876752"/>
            <a:ext cx="700689" cy="432568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/>
              <a:t>App</a:t>
            </a:r>
            <a:endParaRPr lang="zh-CN" altLang="en-US" sz="1400" dirty="0"/>
          </a:p>
        </p:txBody>
      </p:sp>
      <p:cxnSp>
        <p:nvCxnSpPr>
          <p:cNvPr id="65" name="直接箭头连接符 64"/>
          <p:cNvCxnSpPr>
            <a:stCxn id="8" idx="2"/>
            <a:endCxn id="32" idx="0"/>
          </p:cNvCxnSpPr>
          <p:nvPr/>
        </p:nvCxnSpPr>
        <p:spPr>
          <a:xfrm>
            <a:off x="5755392" y="4277061"/>
            <a:ext cx="40744" cy="448083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箭头连接符 65"/>
          <p:cNvCxnSpPr>
            <a:stCxn id="7" idx="2"/>
            <a:endCxn id="35" idx="0"/>
          </p:cNvCxnSpPr>
          <p:nvPr/>
        </p:nvCxnSpPr>
        <p:spPr>
          <a:xfrm>
            <a:off x="4162448" y="4277061"/>
            <a:ext cx="85516" cy="448083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箭头连接符 73"/>
          <p:cNvCxnSpPr>
            <a:stCxn id="9" idx="2"/>
            <a:endCxn id="33" idx="0"/>
          </p:cNvCxnSpPr>
          <p:nvPr/>
        </p:nvCxnSpPr>
        <p:spPr>
          <a:xfrm>
            <a:off x="7214836" y="4277061"/>
            <a:ext cx="93468" cy="448083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矩形 86"/>
          <p:cNvSpPr/>
          <p:nvPr/>
        </p:nvSpPr>
        <p:spPr>
          <a:xfrm>
            <a:off x="2051720" y="4437112"/>
            <a:ext cx="1080120" cy="7920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Cache checker</a:t>
            </a:r>
            <a:endParaRPr lang="zh-CN" altLang="en-US" dirty="0"/>
          </a:p>
        </p:txBody>
      </p:sp>
      <p:cxnSp>
        <p:nvCxnSpPr>
          <p:cNvPr id="96" name="形状 95"/>
          <p:cNvCxnSpPr>
            <a:stCxn id="87" idx="2"/>
            <a:endCxn id="33" idx="2"/>
          </p:cNvCxnSpPr>
          <p:nvPr/>
        </p:nvCxnSpPr>
        <p:spPr>
          <a:xfrm rot="5400000" flipH="1" flipV="1">
            <a:off x="4878034" y="2798930"/>
            <a:ext cx="144016" cy="4716524"/>
          </a:xfrm>
          <a:prstGeom prst="bentConnector3">
            <a:avLst>
              <a:gd name="adj1" fmla="val -158732"/>
            </a:avLst>
          </a:prstGeom>
          <a:ln w="25400" cmpd="sng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形状 109"/>
          <p:cNvCxnSpPr/>
          <p:nvPr/>
        </p:nvCxnSpPr>
        <p:spPr>
          <a:xfrm rot="5400000" flipH="1" flipV="1">
            <a:off x="3678250" y="5265204"/>
            <a:ext cx="353690" cy="6350"/>
          </a:xfrm>
          <a:prstGeom prst="bentConnector3">
            <a:avLst>
              <a:gd name="adj1" fmla="val 56083"/>
            </a:avLst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肘形连接符 111"/>
          <p:cNvCxnSpPr/>
          <p:nvPr/>
        </p:nvCxnSpPr>
        <p:spPr>
          <a:xfrm rot="5400000" flipH="1" flipV="1">
            <a:off x="5154414" y="5229200"/>
            <a:ext cx="425698" cy="6350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内容占位符 2"/>
          <p:cNvSpPr txBox="1">
            <a:spLocks/>
          </p:cNvSpPr>
          <p:nvPr/>
        </p:nvSpPr>
        <p:spPr>
          <a:xfrm>
            <a:off x="457200" y="1600200"/>
            <a:ext cx="8229600" cy="26928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zh-CN" altLang="en-US" sz="3200" noProof="0" dirty="0" smtClean="0"/>
              <a:t>在一定时间内不变的内容缓存</a:t>
            </a:r>
            <a:endParaRPr lang="en-US" altLang="zh-CN" sz="3200" noProof="0" dirty="0" smtClean="0"/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zh-CN" altLang="en-US" sz="3200" noProof="0" dirty="0" smtClean="0"/>
              <a:t>主</a:t>
            </a:r>
            <a:r>
              <a:rPr kumimoji="0" lang="zh-CN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动缓存失效机制</a:t>
            </a:r>
            <a:endParaRPr kumimoji="0" lang="en-US" altLang="zh-CN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zh-CN" altLang="en-US" sz="3200" dirty="0" smtClean="0"/>
              <a:t>防热点</a:t>
            </a:r>
            <a:endParaRPr lang="en-US" altLang="zh-CN" sz="3200" dirty="0" smtClean="0"/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zh-CN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利用</a:t>
            </a:r>
            <a:r>
              <a:rPr kumimoji="0" lang="en-US" altLang="zh-CN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SSD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40" name="直接箭头连接符 39"/>
          <p:cNvCxnSpPr>
            <a:stCxn id="7" idx="2"/>
            <a:endCxn id="32" idx="0"/>
          </p:cNvCxnSpPr>
          <p:nvPr/>
        </p:nvCxnSpPr>
        <p:spPr>
          <a:xfrm>
            <a:off x="4162448" y="4277061"/>
            <a:ext cx="1633688" cy="448083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箭头连接符 46"/>
          <p:cNvCxnSpPr>
            <a:stCxn id="7" idx="2"/>
            <a:endCxn id="33" idx="0"/>
          </p:cNvCxnSpPr>
          <p:nvPr/>
        </p:nvCxnSpPr>
        <p:spPr>
          <a:xfrm>
            <a:off x="4162448" y="4277061"/>
            <a:ext cx="3145856" cy="448083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箭头连接符 48"/>
          <p:cNvCxnSpPr>
            <a:stCxn id="8" idx="2"/>
          </p:cNvCxnSpPr>
          <p:nvPr/>
        </p:nvCxnSpPr>
        <p:spPr>
          <a:xfrm flipH="1">
            <a:off x="4211960" y="4277061"/>
            <a:ext cx="1543432" cy="448083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箭头连接符 52"/>
          <p:cNvCxnSpPr>
            <a:stCxn id="8" idx="2"/>
            <a:endCxn id="33" idx="0"/>
          </p:cNvCxnSpPr>
          <p:nvPr/>
        </p:nvCxnSpPr>
        <p:spPr>
          <a:xfrm>
            <a:off x="5755392" y="4277061"/>
            <a:ext cx="1552912" cy="448083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箭头连接符 58"/>
          <p:cNvCxnSpPr>
            <a:stCxn id="9" idx="2"/>
            <a:endCxn id="32" idx="0"/>
          </p:cNvCxnSpPr>
          <p:nvPr/>
        </p:nvCxnSpPr>
        <p:spPr>
          <a:xfrm flipH="1">
            <a:off x="5796136" y="4277061"/>
            <a:ext cx="1418700" cy="448083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箭头连接符 61"/>
          <p:cNvCxnSpPr>
            <a:stCxn id="9" idx="2"/>
          </p:cNvCxnSpPr>
          <p:nvPr/>
        </p:nvCxnSpPr>
        <p:spPr>
          <a:xfrm flipH="1">
            <a:off x="4211962" y="4277061"/>
            <a:ext cx="3002874" cy="464118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theme/theme1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默认设计模板">
  <a:themeElements>
    <a:clrScheme name="穿越">
      <a:dk1>
        <a:sysClr val="windowText" lastClr="000000"/>
      </a:dk1>
      <a:lt1>
        <a:sysClr val="window" lastClr="FFFFFF"/>
      </a:lt1>
      <a:dk2>
        <a:srgbClr val="4E5B6F"/>
      </a:dk2>
      <a:lt2>
        <a:srgbClr val="D6ECFF"/>
      </a:lt2>
      <a:accent1>
        <a:srgbClr val="7FD13B"/>
      </a:accent1>
      <a:accent2>
        <a:srgbClr val="EA157A"/>
      </a:accent2>
      <a:accent3>
        <a:srgbClr val="FEB80A"/>
      </a:accent3>
      <a:accent4>
        <a:srgbClr val="00ADDC"/>
      </a:accent4>
      <a:accent5>
        <a:srgbClr val="738AC8"/>
      </a:accent5>
      <a:accent6>
        <a:srgbClr val="1AB39F"/>
      </a:accent6>
      <a:hlink>
        <a:srgbClr val="EB8803"/>
      </a:hlink>
      <a:folHlink>
        <a:srgbClr val="5F7791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dirty="0" smtClean="0"/>
        </a:defPPr>
      </a:lstStyle>
    </a:tx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1_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2_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3_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4_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5_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6_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追风堂">
  <a:themeElements>
    <a:clrScheme name="极目远眺">
      <a:dk1>
        <a:srgbClr val="000000"/>
      </a:dk1>
      <a:lt1>
        <a:srgbClr val="FFFFFF"/>
      </a:lt1>
      <a:dk2>
        <a:srgbClr val="1F2123"/>
      </a:dk2>
      <a:lt2>
        <a:srgbClr val="DC9E1F"/>
      </a:lt2>
      <a:accent1>
        <a:srgbClr val="7E97AD"/>
      </a:accent1>
      <a:accent2>
        <a:srgbClr val="CC8E60"/>
      </a:accent2>
      <a:accent3>
        <a:srgbClr val="7A6A60"/>
      </a:accent3>
      <a:accent4>
        <a:srgbClr val="B4936D"/>
      </a:accent4>
      <a:accent5>
        <a:srgbClr val="67787B"/>
      </a:accent5>
      <a:accent6>
        <a:srgbClr val="9D936F"/>
      </a:accent6>
      <a:hlink>
        <a:srgbClr val="646464"/>
      </a:hlink>
      <a:folHlink>
        <a:srgbClr val="969696"/>
      </a:folHlink>
    </a:clrScheme>
    <a:fontScheme name="jingjing">
      <a:majorFont>
        <a:latin typeface="Calibri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>
          <a:noFill/>
        </a:ln>
      </a:spPr>
      <a:bodyPr rtlCol="0" anchor="ctr"/>
      <a:lstStyle>
        <a:defPPr algn="ctr">
          <a:defRPr b="1" dirty="0" smtClean="0">
            <a:solidFill>
              <a:schemeClr val="bg1"/>
            </a:solidFill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>
        <a:ln w="28575">
          <a:solidFill>
            <a:schemeClr val="bg1">
              <a:lumMod val="75000"/>
            </a:schemeClr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z="1600" b="1" dirty="0" smtClean="0">
            <a:solidFill>
              <a:schemeClr val="tx1">
                <a:lumMod val="75000"/>
                <a:lumOff val="25000"/>
              </a:schemeClr>
            </a:solidFill>
          </a:defRPr>
        </a:defPPr>
      </a:lst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淘宝PPT模板</Template>
  <TotalTime>18278</TotalTime>
  <Words>1471</Words>
  <Application>Microsoft Office PowerPoint</Application>
  <PresentationFormat>全屏显示(4:3)</PresentationFormat>
  <Paragraphs>378</Paragraphs>
  <Slides>38</Slides>
  <Notes>27</Notes>
  <HiddenSlides>0</HiddenSlides>
  <MMClips>0</MMClips>
  <ScaleCrop>false</ScaleCrop>
  <HeadingPairs>
    <vt:vector size="4" baseType="variant">
      <vt:variant>
        <vt:lpstr>主题</vt:lpstr>
      </vt:variant>
      <vt:variant>
        <vt:i4>9</vt:i4>
      </vt:variant>
      <vt:variant>
        <vt:lpstr>幻灯片标题</vt:lpstr>
      </vt:variant>
      <vt:variant>
        <vt:i4>38</vt:i4>
      </vt:variant>
    </vt:vector>
  </HeadingPairs>
  <TitlesOfParts>
    <vt:vector size="47" baseType="lpstr">
      <vt:lpstr>自定义设计方案</vt:lpstr>
      <vt:lpstr>默认设计模板</vt:lpstr>
      <vt:lpstr>1_自定义设计方案</vt:lpstr>
      <vt:lpstr>2_自定义设计方案</vt:lpstr>
      <vt:lpstr>3_自定义设计方案</vt:lpstr>
      <vt:lpstr>4_自定义设计方案</vt:lpstr>
      <vt:lpstr>5_自定义设计方案</vt:lpstr>
      <vt:lpstr>6_自定义设计方案</vt:lpstr>
      <vt:lpstr>追风堂</vt:lpstr>
      <vt:lpstr>Tengine 打造高效、稳定、安全、易用的平台</vt:lpstr>
      <vt:lpstr>大纲</vt:lpstr>
      <vt:lpstr>幻灯片 3</vt:lpstr>
      <vt:lpstr>Nginx简介</vt:lpstr>
      <vt:lpstr>使用Nginx的过程</vt:lpstr>
      <vt:lpstr>应用Nginx的收益</vt:lpstr>
      <vt:lpstr>幻灯片 7</vt:lpstr>
      <vt:lpstr>Web接入层</vt:lpstr>
      <vt:lpstr>统一接入静态化</vt:lpstr>
      <vt:lpstr>日志打点、收集与统计系统</vt:lpstr>
      <vt:lpstr>RESTful接口层</vt:lpstr>
      <vt:lpstr>分布式防攻击系统</vt:lpstr>
      <vt:lpstr>CDN系统的七层负载均衡</vt:lpstr>
      <vt:lpstr>幻灯片 14</vt:lpstr>
      <vt:lpstr>动态加载模块</vt:lpstr>
      <vt:lpstr>动态加载编译使用</vt:lpstr>
      <vt:lpstr>ngx_lua模块</vt:lpstr>
      <vt:lpstr>代码示例</vt:lpstr>
      <vt:lpstr>页面内容的优化</vt:lpstr>
      <vt:lpstr>负载均衡功能的增强</vt:lpstr>
      <vt:lpstr>负载均衡功能的增强</vt:lpstr>
      <vt:lpstr>user_agent模块</vt:lpstr>
      <vt:lpstr>安全增强</vt:lpstr>
      <vt:lpstr>输入体过滤器（input body filter）</vt:lpstr>
      <vt:lpstr>幻灯片 25</vt:lpstr>
      <vt:lpstr>系统过载保护</vt:lpstr>
      <vt:lpstr>多种日志方式</vt:lpstr>
      <vt:lpstr>主动健康检查</vt:lpstr>
      <vt:lpstr>Tengine中命令行参数的增加</vt:lpstr>
      <vt:lpstr>Nginx监控增强</vt:lpstr>
      <vt:lpstr>实时监控工具Tsar</vt:lpstr>
      <vt:lpstr>幻灯片 32</vt:lpstr>
      <vt:lpstr>即将发布的功能</vt:lpstr>
      <vt:lpstr>发展现状</vt:lpstr>
      <vt:lpstr>与Nginx官方协同发展</vt:lpstr>
      <vt:lpstr>未来的发展方向</vt:lpstr>
      <vt:lpstr>参考资源</vt:lpstr>
      <vt:lpstr>Thank You!</vt:lpstr>
    </vt:vector>
  </TitlesOfParts>
  <Company>Alibaba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Tengine 介绍</dc:title>
  <dc:creator>文景</dc:creator>
  <cp:lastModifiedBy>wenjing.ywb</cp:lastModifiedBy>
  <cp:revision>626</cp:revision>
  <dcterms:created xsi:type="dcterms:W3CDTF">2011-11-17T06:37:39Z</dcterms:created>
  <dcterms:modified xsi:type="dcterms:W3CDTF">2013-07-13T06:53:42Z</dcterms:modified>
</cp:coreProperties>
</file>